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5A8"/>
    <a:srgbClr val="A1B1BC"/>
    <a:srgbClr val="B5D596"/>
    <a:srgbClr val="FFFF32"/>
    <a:srgbClr val="BDA9EF"/>
    <a:srgbClr val="7D1CF3"/>
    <a:srgbClr val="F1C27B"/>
    <a:srgbClr val="A7794B"/>
    <a:srgbClr val="FED89D"/>
    <a:srgbClr val="8FBD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 autoAdjust="0"/>
    <p:restoredTop sz="94660"/>
  </p:normalViewPr>
  <p:slideViewPr>
    <p:cSldViewPr snapToGrid="0">
      <p:cViewPr>
        <p:scale>
          <a:sx n="111" d="100"/>
          <a:sy n="111" d="100"/>
        </p:scale>
        <p:origin x="3912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E6E-8A5B-4E7E-B9AF-DBFF7224F70B}" type="datetimeFigureOut">
              <a:rPr lang="es-ES" smtClean="0"/>
              <a:t>22/2/24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39B-DE0C-4B3E-BB13-1C02C19400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63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E6E-8A5B-4E7E-B9AF-DBFF7224F70B}" type="datetimeFigureOut">
              <a:rPr lang="es-ES" smtClean="0"/>
              <a:t>22/2/24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39B-DE0C-4B3E-BB13-1C02C19400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670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E6E-8A5B-4E7E-B9AF-DBFF7224F70B}" type="datetimeFigureOut">
              <a:rPr lang="es-ES" smtClean="0"/>
              <a:t>22/2/24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39B-DE0C-4B3E-BB13-1C02C19400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600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E6E-8A5B-4E7E-B9AF-DBFF7224F70B}" type="datetimeFigureOut">
              <a:rPr lang="es-ES" smtClean="0"/>
              <a:t>22/2/24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39B-DE0C-4B3E-BB13-1C02C19400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65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E6E-8A5B-4E7E-B9AF-DBFF7224F70B}" type="datetimeFigureOut">
              <a:rPr lang="es-ES" smtClean="0"/>
              <a:t>22/2/24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39B-DE0C-4B3E-BB13-1C02C19400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890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E6E-8A5B-4E7E-B9AF-DBFF7224F70B}" type="datetimeFigureOut">
              <a:rPr lang="es-ES" smtClean="0"/>
              <a:t>22/2/24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39B-DE0C-4B3E-BB13-1C02C19400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666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E6E-8A5B-4E7E-B9AF-DBFF7224F70B}" type="datetimeFigureOut">
              <a:rPr lang="es-ES" smtClean="0"/>
              <a:t>22/2/24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39B-DE0C-4B3E-BB13-1C02C19400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935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E6E-8A5B-4E7E-B9AF-DBFF7224F70B}" type="datetimeFigureOut">
              <a:rPr lang="es-ES" smtClean="0"/>
              <a:t>22/2/24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39B-DE0C-4B3E-BB13-1C02C19400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87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E6E-8A5B-4E7E-B9AF-DBFF7224F70B}" type="datetimeFigureOut">
              <a:rPr lang="es-ES" smtClean="0"/>
              <a:t>22/2/24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39B-DE0C-4B3E-BB13-1C02C19400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25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E6E-8A5B-4E7E-B9AF-DBFF7224F70B}" type="datetimeFigureOut">
              <a:rPr lang="es-ES" smtClean="0"/>
              <a:t>22/2/24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39B-DE0C-4B3E-BB13-1C02C19400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166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E6E-8A5B-4E7E-B9AF-DBFF7224F70B}" type="datetimeFigureOut">
              <a:rPr lang="es-ES" smtClean="0"/>
              <a:t>22/2/24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39B-DE0C-4B3E-BB13-1C02C19400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18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49E6E-8A5B-4E7E-B9AF-DBFF7224F70B}" type="datetimeFigureOut">
              <a:rPr lang="es-ES" smtClean="0"/>
              <a:t>22/2/24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D739B-DE0C-4B3E-BB13-1C02C19400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735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mailto:maildelcomercial@mail.es" TargetMode="External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emf"/><Relationship Id="rId18" Type="http://schemas.openxmlformats.org/officeDocument/2006/relationships/image" Target="../media/image23.jpg"/><Relationship Id="rId26" Type="http://schemas.openxmlformats.org/officeDocument/2006/relationships/image" Target="../media/image31.png"/><Relationship Id="rId3" Type="http://schemas.openxmlformats.org/officeDocument/2006/relationships/image" Target="../media/image9.jpg"/><Relationship Id="rId21" Type="http://schemas.openxmlformats.org/officeDocument/2006/relationships/image" Target="../media/image26.jpg"/><Relationship Id="rId7" Type="http://schemas.openxmlformats.org/officeDocument/2006/relationships/image" Target="../media/image12.svg"/><Relationship Id="rId12" Type="http://schemas.openxmlformats.org/officeDocument/2006/relationships/image" Target="../media/image17.emf"/><Relationship Id="rId17" Type="http://schemas.openxmlformats.org/officeDocument/2006/relationships/image" Target="../media/image22.jpg"/><Relationship Id="rId25" Type="http://schemas.openxmlformats.org/officeDocument/2006/relationships/image" Target="../media/image30.jpg"/><Relationship Id="rId2" Type="http://schemas.openxmlformats.org/officeDocument/2006/relationships/image" Target="../media/image8.jpg"/><Relationship Id="rId16" Type="http://schemas.openxmlformats.org/officeDocument/2006/relationships/image" Target="../media/image21.jpg"/><Relationship Id="rId20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24" Type="http://schemas.openxmlformats.org/officeDocument/2006/relationships/image" Target="../media/image29.jpg"/><Relationship Id="rId5" Type="http://schemas.openxmlformats.org/officeDocument/2006/relationships/image" Target="../media/image2.png"/><Relationship Id="rId15" Type="http://schemas.openxmlformats.org/officeDocument/2006/relationships/image" Target="../media/image20.jpg"/><Relationship Id="rId23" Type="http://schemas.openxmlformats.org/officeDocument/2006/relationships/image" Target="../media/image28.jpg"/><Relationship Id="rId10" Type="http://schemas.openxmlformats.org/officeDocument/2006/relationships/image" Target="../media/image15.png"/><Relationship Id="rId19" Type="http://schemas.openxmlformats.org/officeDocument/2006/relationships/image" Target="../media/image24.jpg"/><Relationship Id="rId4" Type="http://schemas.openxmlformats.org/officeDocument/2006/relationships/image" Target="../media/image10.jpg"/><Relationship Id="rId9" Type="http://schemas.openxmlformats.org/officeDocument/2006/relationships/image" Target="../media/image14.svg"/><Relationship Id="rId14" Type="http://schemas.openxmlformats.org/officeDocument/2006/relationships/image" Target="../media/image19.jpg"/><Relationship Id="rId22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B357F871-D72F-6FF9-F4FD-EC0A9A81933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6" y="-1"/>
            <a:ext cx="6875586" cy="870790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455A86D-303B-E241-CA2F-72E7AF934A4F}"/>
              </a:ext>
            </a:extLst>
          </p:cNvPr>
          <p:cNvSpPr/>
          <p:nvPr/>
        </p:nvSpPr>
        <p:spPr>
          <a:xfrm>
            <a:off x="4125725" y="2222695"/>
            <a:ext cx="2732276" cy="3200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9AD56EB-4F87-5E9D-7595-1689FA8CDA79}"/>
              </a:ext>
            </a:extLst>
          </p:cNvPr>
          <p:cNvSpPr/>
          <p:nvPr/>
        </p:nvSpPr>
        <p:spPr>
          <a:xfrm>
            <a:off x="125080" y="6292515"/>
            <a:ext cx="2918745" cy="1797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12BD8AF7-5246-4617-F4F0-DD08F5C66186}"/>
              </a:ext>
            </a:extLst>
          </p:cNvPr>
          <p:cNvSpPr txBox="1"/>
          <p:nvPr/>
        </p:nvSpPr>
        <p:spPr>
          <a:xfrm>
            <a:off x="3189289" y="3559135"/>
            <a:ext cx="349225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ea typeface="Roboto" panose="02000000000000000000" pitchFamily="2" charset="0"/>
              </a:rPr>
              <a:t>BOLSAS DE</a:t>
            </a:r>
          </a:p>
          <a:p>
            <a:pPr algn="r"/>
            <a:r>
              <a:rPr lang="es-ES" sz="3600" b="1" dirty="0">
                <a:ea typeface="Roboto" panose="02000000000000000000" pitchFamily="2" charset="0"/>
              </a:rPr>
              <a:t>ALGODÓN </a:t>
            </a:r>
            <a:r>
              <a:rPr lang="es-ES" sz="3600" b="1" spc="200" dirty="0">
                <a:ea typeface="Roboto" panose="02000000000000000000" pitchFamily="2" charset="0"/>
              </a:rPr>
              <a:t>RECICLADO</a:t>
            </a:r>
          </a:p>
          <a:p>
            <a:pPr algn="r"/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Nueva vida </a:t>
            </a:r>
            <a:r>
              <a:rPr lang="es-ES" b="1" dirty="0"/>
              <a:t>a la fibra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BEB86A6-21EF-643D-BF1B-9B994E44F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38" y="2390680"/>
            <a:ext cx="2009340" cy="100036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130A32C-7286-61C4-D161-859A43F3C086}"/>
              </a:ext>
            </a:extLst>
          </p:cNvPr>
          <p:cNvSpPr txBox="1"/>
          <p:nvPr/>
        </p:nvSpPr>
        <p:spPr>
          <a:xfrm>
            <a:off x="125080" y="5782093"/>
            <a:ext cx="40772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800" dirty="0"/>
          </a:p>
          <a:p>
            <a:endParaRPr lang="es-ES" sz="1800" dirty="0"/>
          </a:p>
          <a:p>
            <a:r>
              <a:rPr lang="es-ES" sz="1800" b="1" dirty="0"/>
              <a:t>NOMBRE DE LA EMPRESA</a:t>
            </a:r>
          </a:p>
          <a:p>
            <a:r>
              <a:rPr lang="es-ES" sz="1800" b="1" dirty="0"/>
              <a:t>Nombre Apellido</a:t>
            </a:r>
          </a:p>
          <a:p>
            <a:r>
              <a:rPr lang="es-ES" sz="1800" dirty="0">
                <a:hlinkClick r:id="rId4"/>
              </a:rPr>
              <a:t>maildelcomercial@mail.es</a:t>
            </a:r>
            <a:endParaRPr lang="es-ES" sz="1800" dirty="0"/>
          </a:p>
          <a:p>
            <a:r>
              <a:rPr lang="es-ES" sz="1800" dirty="0"/>
              <a:t>Tlf.: 612 345 678</a:t>
            </a:r>
          </a:p>
          <a:p>
            <a:endParaRPr lang="es-ES" dirty="0"/>
          </a:p>
          <a:p>
            <a:r>
              <a:rPr lang="es-E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Febrero 2024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21057DAA-B615-2FE8-6590-8E0BCEB602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38232" y="3251791"/>
            <a:ext cx="1587492" cy="124841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97571F0-BFDE-26BC-8BC1-5C1D12047763}"/>
              </a:ext>
            </a:extLst>
          </p:cNvPr>
          <p:cNvSpPr/>
          <p:nvPr/>
        </p:nvSpPr>
        <p:spPr>
          <a:xfrm>
            <a:off x="2678913" y="5656702"/>
            <a:ext cx="1446811" cy="1251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F3877B4D-4220-2DCE-EF8D-A0C7EEA547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10571" y="5776705"/>
            <a:ext cx="1388718" cy="103162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99BA38B-53FB-C4E0-8FF0-6040799AEB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17823"/>
            <a:ext cx="7005711" cy="24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34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7989A3E-AD7C-275E-3E0F-F274391F8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89" y="1394398"/>
            <a:ext cx="2762138" cy="2994664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C8EFA48B-C223-9801-FA9F-7495FBCC5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6235" y="7174209"/>
            <a:ext cx="945487" cy="1154690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C3DB00A6-5811-301F-F2F9-42B4491F4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451" y="7145384"/>
            <a:ext cx="945991" cy="1218321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29F71C32-2BDC-2487-5B20-53E4BE3327F1}"/>
              </a:ext>
            </a:extLst>
          </p:cNvPr>
          <p:cNvSpPr/>
          <p:nvPr/>
        </p:nvSpPr>
        <p:spPr>
          <a:xfrm>
            <a:off x="3181611" y="-1"/>
            <a:ext cx="3892954" cy="2079871"/>
          </a:xfrm>
          <a:prstGeom prst="rect">
            <a:avLst/>
          </a:prstGeom>
          <a:solidFill>
            <a:srgbClr val="FFB5A8">
              <a:alpha val="6535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E046DB1-D55E-FD4E-A0E2-8F69E48DFEF3}"/>
              </a:ext>
            </a:extLst>
          </p:cNvPr>
          <p:cNvSpPr txBox="1"/>
          <p:nvPr/>
        </p:nvSpPr>
        <p:spPr>
          <a:xfrm>
            <a:off x="3299287" y="2392514"/>
            <a:ext cx="3558711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ea typeface="Roboto" panose="02000000000000000000" pitchFamily="2" charset="0"/>
              </a:rPr>
              <a:t>Bolsas de Algodón Reciclado</a:t>
            </a:r>
          </a:p>
          <a:p>
            <a:r>
              <a:rPr lang="es-ES" sz="1200" dirty="0">
                <a:solidFill>
                  <a:schemeClr val="accent5">
                    <a:lumMod val="50000"/>
                  </a:schemeClr>
                </a:solidFill>
                <a:ea typeface="Roboto" panose="02000000000000000000" pitchFamily="2" charset="0"/>
              </a:rPr>
              <a:t>Ref. 17105</a:t>
            </a:r>
            <a:endParaRPr lang="es-ES" sz="1050" dirty="0">
              <a:solidFill>
                <a:schemeClr val="accent5">
                  <a:lumMod val="50000"/>
                </a:schemeClr>
              </a:solidFill>
              <a:ea typeface="Roboto" panose="02000000000000000000" pitchFamily="2" charset="0"/>
            </a:endParaRPr>
          </a:p>
          <a:p>
            <a:endParaRPr lang="es-ES" sz="1050" dirty="0">
              <a:solidFill>
                <a:schemeClr val="accent5">
                  <a:lumMod val="50000"/>
                </a:schemeClr>
              </a:solidFill>
              <a:ea typeface="Roboto" panose="02000000000000000000" pitchFamily="2" charset="0"/>
            </a:endParaRPr>
          </a:p>
          <a:p>
            <a:r>
              <a:rPr lang="es-ES" sz="1200" dirty="0">
                <a:solidFill>
                  <a:srgbClr val="343E44"/>
                </a:solidFill>
                <a:ea typeface="Roboto" panose="02000000000000000000" pitchFamily="2" charset="0"/>
              </a:rPr>
              <a:t>Bolsa de algodón reciclado de 150 g/m</a:t>
            </a:r>
            <a:r>
              <a:rPr lang="es-ES" sz="1200" baseline="30000" dirty="0">
                <a:solidFill>
                  <a:srgbClr val="343E44"/>
                </a:solidFill>
                <a:ea typeface="Roboto" panose="02000000000000000000" pitchFamily="2" charset="0"/>
              </a:rPr>
              <a:t>2</a:t>
            </a:r>
            <a:r>
              <a:rPr lang="es-ES" sz="1200" dirty="0">
                <a:solidFill>
                  <a:srgbClr val="343E44"/>
                </a:solidFill>
                <a:ea typeface="Roboto" panose="02000000000000000000" pitchFamily="2" charset="0"/>
              </a:rPr>
              <a:t> con </a:t>
            </a:r>
            <a:r>
              <a:rPr lang="es-ES" sz="1200" b="1" dirty="0">
                <a:solidFill>
                  <a:srgbClr val="343E44"/>
                </a:solidFill>
                <a:ea typeface="Roboto" panose="02000000000000000000" pitchFamily="2" charset="0"/>
              </a:rPr>
              <a:t>asas largas</a:t>
            </a:r>
            <a:r>
              <a:rPr lang="es-ES" sz="1200" dirty="0">
                <a:solidFill>
                  <a:srgbClr val="343E44"/>
                </a:solidFill>
                <a:ea typeface="Roboto" panose="02000000000000000000" pitchFamily="2" charset="0"/>
              </a:rPr>
              <a:t>.</a:t>
            </a:r>
            <a:endParaRPr lang="es-ES" sz="1200" dirty="0">
              <a:solidFill>
                <a:schemeClr val="accent5">
                  <a:lumMod val="50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97478DE-95F9-7F35-C942-8B3BB90699EC}"/>
              </a:ext>
            </a:extLst>
          </p:cNvPr>
          <p:cNvSpPr txBox="1"/>
          <p:nvPr/>
        </p:nvSpPr>
        <p:spPr>
          <a:xfrm>
            <a:off x="3481620" y="5578135"/>
            <a:ext cx="3592947" cy="307777"/>
          </a:xfrm>
          <a:prstGeom prst="rect">
            <a:avLst/>
          </a:prstGeom>
          <a:solidFill>
            <a:srgbClr val="FFB5A8"/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5">
                    <a:lumMod val="50000"/>
                  </a:schemeClr>
                </a:solidFill>
              </a:rPr>
              <a:t>Precio para </a:t>
            </a:r>
            <a:r>
              <a:rPr lang="es-ES" sz="1400" b="1" dirty="0">
                <a:solidFill>
                  <a:schemeClr val="accent5">
                    <a:lumMod val="50000"/>
                  </a:schemeClr>
                </a:solidFill>
              </a:rPr>
              <a:t>100</a:t>
            </a:r>
            <a:r>
              <a:rPr lang="es-ES" sz="1400" dirty="0">
                <a:solidFill>
                  <a:schemeClr val="accent5">
                    <a:lumMod val="50000"/>
                  </a:schemeClr>
                </a:solidFill>
              </a:rPr>
              <a:t> unidades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45C977E-0804-F851-D579-81F3E5B99AC9}"/>
              </a:ext>
            </a:extLst>
          </p:cNvPr>
          <p:cNvSpPr txBox="1"/>
          <p:nvPr/>
        </p:nvSpPr>
        <p:spPr>
          <a:xfrm>
            <a:off x="3481619" y="5926715"/>
            <a:ext cx="3592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ea typeface="Roboto" panose="02000000000000000000" pitchFamily="2" charset="0"/>
              </a:rPr>
              <a:t>X,XX €/</a:t>
            </a:r>
            <a:r>
              <a:rPr lang="es-ES" sz="2400" b="1" dirty="0" err="1">
                <a:ea typeface="Roboto" panose="02000000000000000000" pitchFamily="2" charset="0"/>
              </a:rPr>
              <a:t>ud.</a:t>
            </a:r>
            <a:r>
              <a:rPr lang="es-ES" sz="2400" b="1" dirty="0">
                <a:ea typeface="Roboto" panose="02000000000000000000" pitchFamily="2" charset="0"/>
              </a:rPr>
              <a:t> </a:t>
            </a:r>
            <a:endParaRPr lang="es-ES" sz="16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1A71815-530B-7004-E56D-705B782B7DAE}"/>
              </a:ext>
            </a:extLst>
          </p:cNvPr>
          <p:cNvSpPr txBox="1"/>
          <p:nvPr/>
        </p:nvSpPr>
        <p:spPr>
          <a:xfrm>
            <a:off x="3481620" y="6547698"/>
            <a:ext cx="3592947" cy="307777"/>
          </a:xfrm>
          <a:prstGeom prst="rect">
            <a:avLst/>
          </a:prstGeom>
          <a:solidFill>
            <a:srgbClr val="FFB5A8">
              <a:alpha val="33000"/>
            </a:srgbClr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A7794B"/>
                </a:solidFill>
              </a:rPr>
              <a:t>Precio para </a:t>
            </a:r>
            <a:r>
              <a:rPr lang="es-ES" sz="1400" b="1" dirty="0">
                <a:solidFill>
                  <a:srgbClr val="A7794B"/>
                </a:solidFill>
              </a:rPr>
              <a:t>500</a:t>
            </a:r>
            <a:r>
              <a:rPr lang="es-ES" sz="1400" dirty="0">
                <a:solidFill>
                  <a:srgbClr val="A7794B"/>
                </a:solidFill>
              </a:rPr>
              <a:t> unidades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B33FFAA-4724-B4E0-C20B-F56F2FDA7E54}"/>
              </a:ext>
            </a:extLst>
          </p:cNvPr>
          <p:cNvSpPr txBox="1"/>
          <p:nvPr/>
        </p:nvSpPr>
        <p:spPr>
          <a:xfrm>
            <a:off x="3481619" y="6896278"/>
            <a:ext cx="3592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ea typeface="Roboto" panose="02000000000000000000" pitchFamily="2" charset="0"/>
              </a:rPr>
              <a:t>X,XX €/</a:t>
            </a:r>
            <a:r>
              <a:rPr lang="es-ES" sz="2400" b="1" dirty="0" err="1">
                <a:ea typeface="Roboto" panose="02000000000000000000" pitchFamily="2" charset="0"/>
              </a:rPr>
              <a:t>ud.</a:t>
            </a:r>
            <a:endParaRPr lang="es-ES" sz="160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BC3FDE1-100D-2D03-0066-0392E2038337}"/>
              </a:ext>
            </a:extLst>
          </p:cNvPr>
          <p:cNvSpPr txBox="1"/>
          <p:nvPr/>
        </p:nvSpPr>
        <p:spPr>
          <a:xfrm>
            <a:off x="3481619" y="7507810"/>
            <a:ext cx="359294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A7794B"/>
                </a:solidFill>
              </a:rPr>
              <a:t>Precio para </a:t>
            </a:r>
            <a:r>
              <a:rPr lang="es-ES" sz="1400" b="1" dirty="0">
                <a:solidFill>
                  <a:srgbClr val="A7794B"/>
                </a:solidFill>
              </a:rPr>
              <a:t>1.000</a:t>
            </a:r>
            <a:r>
              <a:rPr lang="es-ES" sz="1400" dirty="0">
                <a:solidFill>
                  <a:srgbClr val="A7794B"/>
                </a:solidFill>
              </a:rPr>
              <a:t> unidades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9366129-9BA5-21A7-ABF9-AB1BECF0A1C5}"/>
              </a:ext>
            </a:extLst>
          </p:cNvPr>
          <p:cNvSpPr txBox="1"/>
          <p:nvPr/>
        </p:nvSpPr>
        <p:spPr>
          <a:xfrm>
            <a:off x="3481618" y="7856390"/>
            <a:ext cx="3592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ea typeface="Roboto" panose="02000000000000000000" pitchFamily="2" charset="0"/>
              </a:rPr>
              <a:t>X,XX €/</a:t>
            </a:r>
            <a:r>
              <a:rPr lang="es-ES" sz="2400" b="1" dirty="0" err="1">
                <a:ea typeface="Roboto" panose="02000000000000000000" pitchFamily="2" charset="0"/>
              </a:rPr>
              <a:t>ud.</a:t>
            </a:r>
            <a:endParaRPr lang="es-ES" sz="16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16424E1-5C4C-23C3-1BDD-4DAE5BCC7D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9" y="467227"/>
            <a:ext cx="2009340" cy="100036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1C06232-2CD5-693C-A2ED-04118DEF7B00}"/>
              </a:ext>
            </a:extLst>
          </p:cNvPr>
          <p:cNvSpPr txBox="1"/>
          <p:nvPr/>
        </p:nvSpPr>
        <p:spPr>
          <a:xfrm>
            <a:off x="3809379" y="139200"/>
            <a:ext cx="1979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5">
                    <a:lumMod val="50000"/>
                  </a:schemeClr>
                </a:solidFill>
              </a:rPr>
              <a:t>DATOS DE INTERÉS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35ECEF4-136E-3AEB-3FAA-953F8F2BFF50}"/>
              </a:ext>
            </a:extLst>
          </p:cNvPr>
          <p:cNvSpPr txBox="1"/>
          <p:nvPr/>
        </p:nvSpPr>
        <p:spPr>
          <a:xfrm>
            <a:off x="3327097" y="529062"/>
            <a:ext cx="3411698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" sz="95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algodón reciclado </a:t>
            </a:r>
            <a:r>
              <a:rPr lang="es-ES" sz="9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está hecho de algodón de desecho que se convierte en </a:t>
            </a:r>
            <a:r>
              <a:rPr lang="es-ES" sz="95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ﬁbra</a:t>
            </a:r>
            <a:r>
              <a:rPr lang="es-ES" sz="9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nueva. Las fases de cultivo y producción de la materia prima se encuentran entre las de mayor impacto en el sector de la moda y la confección, representando en general el 38% de las emisiones; utilizar algodón reciclado, por tanto, permite </a:t>
            </a:r>
            <a:r>
              <a:rPr lang="es-ES" sz="95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minimizar estas emisiones </a:t>
            </a:r>
            <a:r>
              <a:rPr lang="es-ES" sz="9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promueve la economía circular. </a:t>
            </a:r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450FF15F-EF46-D149-D378-485F3B359F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81618" y="129209"/>
            <a:ext cx="327761" cy="327761"/>
          </a:xfrm>
          <a:prstGeom prst="rect">
            <a:avLst/>
          </a:prstGeom>
        </p:spPr>
      </p:pic>
      <p:pic>
        <p:nvPicPr>
          <p:cNvPr id="38" name="Gráfico 37" descr="Regla">
            <a:extLst>
              <a:ext uri="{FF2B5EF4-FFF2-40B4-BE49-F238E27FC236}">
                <a16:creationId xmlns:a16="http://schemas.microsoft.com/office/drawing/2014/main" id="{98EBA5EE-673A-2074-6358-0B35D65EB1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25978" y="3633563"/>
            <a:ext cx="281726" cy="281726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B86C9164-2754-A30C-3319-E9D542226AE1}"/>
              </a:ext>
            </a:extLst>
          </p:cNvPr>
          <p:cNvSpPr txBox="1"/>
          <p:nvPr/>
        </p:nvSpPr>
        <p:spPr>
          <a:xfrm>
            <a:off x="3809379" y="3640502"/>
            <a:ext cx="22281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343E44"/>
                </a:solidFill>
                <a:ea typeface="Roboto" panose="02000000000000000000" pitchFamily="2" charset="0"/>
              </a:rPr>
              <a:t>38 x 42 cm</a:t>
            </a:r>
            <a:endParaRPr lang="es-ES" sz="1200" dirty="0"/>
          </a:p>
        </p:txBody>
      </p:sp>
      <p:pic>
        <p:nvPicPr>
          <p:cNvPr id="43" name="Gráfico 42" descr="Flecha con curva ligera">
            <a:extLst>
              <a:ext uri="{FF2B5EF4-FFF2-40B4-BE49-F238E27FC236}">
                <a16:creationId xmlns:a16="http://schemas.microsoft.com/office/drawing/2014/main" id="{665D8862-BBB6-1833-FC90-FB98C297B2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5194" y="8740798"/>
            <a:ext cx="613810" cy="61381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D05DED5-E544-4A9D-58E2-6B726547700A}"/>
              </a:ext>
            </a:extLst>
          </p:cNvPr>
          <p:cNvSpPr txBox="1"/>
          <p:nvPr/>
        </p:nvSpPr>
        <p:spPr>
          <a:xfrm>
            <a:off x="3336642" y="4318879"/>
            <a:ext cx="3331759" cy="1007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b="1" dirty="0">
                <a:solidFill>
                  <a:srgbClr val="FFB5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Sabes que</a:t>
            </a:r>
            <a:r>
              <a:rPr lang="es-ES" sz="1200" dirty="0">
                <a:solidFill>
                  <a:srgbClr val="FFB5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s-ES" sz="1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comprar algodón reciclado en lugar de algodón tradicional, el índice de impacto en la escasez de agua se reduce en un 96,3%*.</a:t>
            </a:r>
          </a:p>
          <a:p>
            <a:pPr algn="just"/>
            <a:endParaRPr lang="es-ES" sz="75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Comparado con el mismo artículo fabricado con algodón virgen. </a:t>
            </a:r>
            <a:endParaRPr lang="es-ES" sz="800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algn="just"/>
            <a:endParaRPr lang="es-ES" sz="1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ABF64E3-CEC2-E83F-248C-4C4395CF9FC1}"/>
              </a:ext>
            </a:extLst>
          </p:cNvPr>
          <p:cNvSpPr txBox="1"/>
          <p:nvPr/>
        </p:nvSpPr>
        <p:spPr>
          <a:xfrm>
            <a:off x="362929" y="6577497"/>
            <a:ext cx="2562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tx2">
                    <a:lumMod val="60000"/>
                    <a:lumOff val="40000"/>
                  </a:schemeClr>
                </a:solidFill>
                <a:ea typeface="Roboto" panose="02000000000000000000" pitchFamily="2" charset="0"/>
              </a:rPr>
              <a:t>También stock en otros gramajes</a:t>
            </a:r>
            <a:endParaRPr lang="es-ES" sz="14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0101B6A6-C0C9-A2F7-5387-9157E87C9471}"/>
              </a:ext>
            </a:extLst>
          </p:cNvPr>
          <p:cNvSpPr txBox="1"/>
          <p:nvPr/>
        </p:nvSpPr>
        <p:spPr>
          <a:xfrm>
            <a:off x="847453" y="9232065"/>
            <a:ext cx="57621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accent5">
                    <a:lumMod val="75000"/>
                  </a:schemeClr>
                </a:solidFill>
                <a:ea typeface="Roboto" panose="02000000000000000000" pitchFamily="2" charset="0"/>
              </a:rPr>
              <a:t>CONSULTAR TARIFA DE TRANSPORTE. PLAZO DE ENTREGA PERSONALIZADA 2 SEMANAS</a:t>
            </a: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CB558874-33B5-CD4A-8E80-35CC21A17C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6071" y="9246723"/>
            <a:ext cx="372055" cy="233863"/>
          </a:xfrm>
          <a:prstGeom prst="rect">
            <a:avLst/>
          </a:prstGeom>
        </p:spPr>
      </p:pic>
      <p:sp>
        <p:nvSpPr>
          <p:cNvPr id="58" name="CuadroTexto 57">
            <a:extLst>
              <a:ext uri="{FF2B5EF4-FFF2-40B4-BE49-F238E27FC236}">
                <a16:creationId xmlns:a16="http://schemas.microsoft.com/office/drawing/2014/main" id="{B8FB95C2-3884-7342-AC9A-19F92721865E}"/>
              </a:ext>
            </a:extLst>
          </p:cNvPr>
          <p:cNvSpPr txBox="1"/>
          <p:nvPr/>
        </p:nvSpPr>
        <p:spPr>
          <a:xfrm>
            <a:off x="847453" y="8900116"/>
            <a:ext cx="58311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accent5">
                    <a:lumMod val="75000"/>
                  </a:schemeClr>
                </a:solidFill>
                <a:ea typeface="Roboto" panose="02000000000000000000" pitchFamily="2" charset="0"/>
              </a:rPr>
              <a:t>¿Quieres personalizarlo? ¡Consúltanos y te prepararemos un presupuesto sin compromiso!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BB561F9-84C2-7B1B-60F7-4E82CF049A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38116" y="3469497"/>
            <a:ext cx="1079950" cy="47718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7FE962-EDA7-3376-FA22-0967C58A061A}"/>
              </a:ext>
            </a:extLst>
          </p:cNvPr>
          <p:cNvSpPr txBox="1"/>
          <p:nvPr/>
        </p:nvSpPr>
        <p:spPr>
          <a:xfrm>
            <a:off x="3327097" y="1643085"/>
            <a:ext cx="341169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5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ELÍGELO</a:t>
            </a:r>
            <a:r>
              <a:rPr lang="es-ES" sz="9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porque no utiliza fibras vírgenes y contrarresta la producción de residuos.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DF0FA11E-0654-8506-22F0-A841A6587E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325" y="4288033"/>
            <a:ext cx="422449" cy="823582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A10C71F1-DE3E-3F0E-86D9-839B97AEFC68}"/>
              </a:ext>
            </a:extLst>
          </p:cNvPr>
          <p:cNvSpPr txBox="1"/>
          <p:nvPr/>
        </p:nvSpPr>
        <p:spPr>
          <a:xfrm>
            <a:off x="326257" y="5102371"/>
            <a:ext cx="32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accent5">
                    <a:lumMod val="50000"/>
                  </a:schemeClr>
                </a:solidFill>
                <a:ea typeface="Roboto" panose="02000000000000000000" pitchFamily="2" charset="0"/>
              </a:rPr>
              <a:t>02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4120197C-AF33-5990-6A07-AF628BE60AD2}"/>
              </a:ext>
            </a:extLst>
          </p:cNvPr>
          <p:cNvSpPr txBox="1"/>
          <p:nvPr/>
        </p:nvSpPr>
        <p:spPr>
          <a:xfrm>
            <a:off x="865424" y="5102371"/>
            <a:ext cx="32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accent5">
                    <a:lumMod val="50000"/>
                  </a:schemeClr>
                </a:solidFill>
                <a:ea typeface="Roboto" panose="02000000000000000000" pitchFamily="2" charset="0"/>
              </a:rPr>
              <a:t>03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48F44D0A-0EC1-3FA9-D771-E6CFBCDC1343}"/>
              </a:ext>
            </a:extLst>
          </p:cNvPr>
          <p:cNvSpPr txBox="1"/>
          <p:nvPr/>
        </p:nvSpPr>
        <p:spPr>
          <a:xfrm>
            <a:off x="1345058" y="5102371"/>
            <a:ext cx="32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accent5">
                    <a:lumMod val="50000"/>
                  </a:schemeClr>
                </a:solidFill>
                <a:ea typeface="Roboto" panose="02000000000000000000" pitchFamily="2" charset="0"/>
              </a:rPr>
              <a:t>04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043DBB61-82A6-DF15-9E13-AF6DC28C2C96}"/>
              </a:ext>
            </a:extLst>
          </p:cNvPr>
          <p:cNvSpPr txBox="1"/>
          <p:nvPr/>
        </p:nvSpPr>
        <p:spPr>
          <a:xfrm>
            <a:off x="1826419" y="5102371"/>
            <a:ext cx="32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accent5">
                    <a:lumMod val="50000"/>
                  </a:schemeClr>
                </a:solidFill>
                <a:ea typeface="Roboto" panose="02000000000000000000" pitchFamily="2" charset="0"/>
              </a:rPr>
              <a:t>05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11EE1E7-6F00-E47B-C78A-C419E0F88AE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420" y="4288033"/>
            <a:ext cx="422449" cy="82358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BCCD337-86B9-228E-F855-C51B1BF2BB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662" y="4293304"/>
            <a:ext cx="447641" cy="82358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AD0C4F5-EECE-4E83-7005-C6A514C8344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2597" y="4312359"/>
            <a:ext cx="422617" cy="80543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AD18597-36A0-2F91-9B41-E4CC08FF473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7416" y="4306704"/>
            <a:ext cx="423916" cy="804305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51456191-40CD-16CC-854C-5B6030455A66}"/>
              </a:ext>
            </a:extLst>
          </p:cNvPr>
          <p:cNvSpPr txBox="1"/>
          <p:nvPr/>
        </p:nvSpPr>
        <p:spPr>
          <a:xfrm>
            <a:off x="2301513" y="5081696"/>
            <a:ext cx="32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accent5">
                    <a:lumMod val="50000"/>
                  </a:schemeClr>
                </a:solidFill>
                <a:ea typeface="Roboto" panose="02000000000000000000" pitchFamily="2" charset="0"/>
              </a:rPr>
              <a:t>06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976CEC3-2AE4-D804-ECC1-2BD4EA157DB1}"/>
              </a:ext>
            </a:extLst>
          </p:cNvPr>
          <p:cNvSpPr txBox="1"/>
          <p:nvPr/>
        </p:nvSpPr>
        <p:spPr>
          <a:xfrm>
            <a:off x="2789744" y="5082634"/>
            <a:ext cx="32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accent5">
                    <a:lumMod val="50000"/>
                  </a:schemeClr>
                </a:solidFill>
                <a:ea typeface="Roboto" panose="02000000000000000000" pitchFamily="2" charset="0"/>
              </a:rPr>
              <a:t>07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764427B-D0FC-27F1-F9E0-F3C72530BC82}"/>
              </a:ext>
            </a:extLst>
          </p:cNvPr>
          <p:cNvSpPr txBox="1"/>
          <p:nvPr/>
        </p:nvSpPr>
        <p:spPr>
          <a:xfrm>
            <a:off x="305213" y="6152835"/>
            <a:ext cx="32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accent5">
                    <a:lumMod val="50000"/>
                  </a:schemeClr>
                </a:solidFill>
                <a:ea typeface="Roboto" panose="02000000000000000000" pitchFamily="2" charset="0"/>
              </a:rPr>
              <a:t>10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B5041B2-AE1E-5297-C431-0ECA7DF2C656}"/>
              </a:ext>
            </a:extLst>
          </p:cNvPr>
          <p:cNvSpPr txBox="1"/>
          <p:nvPr/>
        </p:nvSpPr>
        <p:spPr>
          <a:xfrm>
            <a:off x="824391" y="6142351"/>
            <a:ext cx="32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accent5">
                    <a:lumMod val="50000"/>
                  </a:schemeClr>
                </a:solidFill>
                <a:ea typeface="Roboto" panose="02000000000000000000" pitchFamily="2" charset="0"/>
              </a:rPr>
              <a:t>12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E7E0B9B2-6590-09A9-A1E3-4553AAD0209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7099" y="4314035"/>
            <a:ext cx="421737" cy="80376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A6BB3CE6-86A4-D54F-5E31-988B0392BDF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569" y="5341970"/>
            <a:ext cx="430112" cy="823412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1C460A92-4D26-E531-0F90-2A4C7CF4112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802" y="5370397"/>
            <a:ext cx="422517" cy="784148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9450265C-0300-1228-25E8-71CCE3FB5FF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8769" y="5375834"/>
            <a:ext cx="423145" cy="792232"/>
          </a:xfrm>
          <a:prstGeom prst="rect">
            <a:avLst/>
          </a:prstGeom>
        </p:spPr>
      </p:pic>
      <p:sp>
        <p:nvSpPr>
          <p:cNvPr id="55" name="CuadroTexto 54">
            <a:extLst>
              <a:ext uri="{FF2B5EF4-FFF2-40B4-BE49-F238E27FC236}">
                <a16:creationId xmlns:a16="http://schemas.microsoft.com/office/drawing/2014/main" id="{E04D48A8-8F5E-C5B3-731D-2F1288078812}"/>
              </a:ext>
            </a:extLst>
          </p:cNvPr>
          <p:cNvSpPr txBox="1"/>
          <p:nvPr/>
        </p:nvSpPr>
        <p:spPr>
          <a:xfrm>
            <a:off x="1336049" y="6143717"/>
            <a:ext cx="32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accent5">
                    <a:lumMod val="50000"/>
                  </a:schemeClr>
                </a:solidFill>
                <a:ea typeface="Roboto" panose="02000000000000000000" pitchFamily="2" charset="0"/>
              </a:rPr>
              <a:t>14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B443FB4F-75C1-1A71-855A-3F843A6ED97C}"/>
              </a:ext>
            </a:extLst>
          </p:cNvPr>
          <p:cNvSpPr txBox="1"/>
          <p:nvPr/>
        </p:nvSpPr>
        <p:spPr>
          <a:xfrm>
            <a:off x="1808648" y="6152836"/>
            <a:ext cx="32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accent5">
                    <a:lumMod val="50000"/>
                  </a:schemeClr>
                </a:solidFill>
                <a:ea typeface="Roboto" panose="02000000000000000000" pitchFamily="2" charset="0"/>
              </a:rPr>
              <a:t>15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DD9AECC2-BB2D-EC47-00A3-35A9B6F47CEA}"/>
              </a:ext>
            </a:extLst>
          </p:cNvPr>
          <p:cNvSpPr txBox="1"/>
          <p:nvPr/>
        </p:nvSpPr>
        <p:spPr>
          <a:xfrm>
            <a:off x="2289747" y="6156690"/>
            <a:ext cx="32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accent5">
                    <a:lumMod val="50000"/>
                  </a:schemeClr>
                </a:solidFill>
                <a:ea typeface="Roboto" panose="02000000000000000000" pitchFamily="2" charset="0"/>
              </a:rPr>
              <a:t>22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353A6BC0-CF63-AA3F-C863-C05BDF951439}"/>
              </a:ext>
            </a:extLst>
          </p:cNvPr>
          <p:cNvSpPr txBox="1"/>
          <p:nvPr/>
        </p:nvSpPr>
        <p:spPr>
          <a:xfrm>
            <a:off x="2774299" y="6148829"/>
            <a:ext cx="32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accent5">
                    <a:lumMod val="50000"/>
                  </a:schemeClr>
                </a:solidFill>
                <a:ea typeface="Roboto" panose="02000000000000000000" pitchFamily="2" charset="0"/>
              </a:rPr>
              <a:t>44</a:t>
            </a:r>
          </a:p>
        </p:txBody>
      </p:sp>
      <p:pic>
        <p:nvPicPr>
          <p:cNvPr id="62" name="Imagen 61">
            <a:extLst>
              <a:ext uri="{FF2B5EF4-FFF2-40B4-BE49-F238E27FC236}">
                <a16:creationId xmlns:a16="http://schemas.microsoft.com/office/drawing/2014/main" id="{A2593A13-6F51-5D76-20BB-6836360EFDF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642" y="5372524"/>
            <a:ext cx="422793" cy="795075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B575F5AF-A21F-3578-A257-0AF6260804F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6929" y="5352885"/>
            <a:ext cx="435922" cy="823408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058597FC-C170-E918-8AFA-0C70A6B9E47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7846" y="5359229"/>
            <a:ext cx="439889" cy="823581"/>
          </a:xfrm>
          <a:prstGeom prst="rect">
            <a:avLst/>
          </a:prstGeom>
        </p:spPr>
      </p:pic>
      <p:sp>
        <p:nvSpPr>
          <p:cNvPr id="71" name="CuadroTexto 70">
            <a:extLst>
              <a:ext uri="{FF2B5EF4-FFF2-40B4-BE49-F238E27FC236}">
                <a16:creationId xmlns:a16="http://schemas.microsoft.com/office/drawing/2014/main" id="{52C4E193-E43E-3144-A24E-6BD2B189B971}"/>
              </a:ext>
            </a:extLst>
          </p:cNvPr>
          <p:cNvSpPr txBox="1"/>
          <p:nvPr/>
        </p:nvSpPr>
        <p:spPr>
          <a:xfrm>
            <a:off x="535868" y="8291694"/>
            <a:ext cx="858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accent5">
                    <a:lumMod val="50000"/>
                  </a:schemeClr>
                </a:solidFill>
                <a:ea typeface="Roboto" panose="02000000000000000000" pitchFamily="2" charset="0"/>
              </a:rPr>
              <a:t>Ref. 21122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970794EC-87AB-164F-8050-E8CC2E7A486B}"/>
              </a:ext>
            </a:extLst>
          </p:cNvPr>
          <p:cNvSpPr txBox="1"/>
          <p:nvPr/>
        </p:nvSpPr>
        <p:spPr>
          <a:xfrm>
            <a:off x="1536749" y="8287329"/>
            <a:ext cx="8966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accent5">
                    <a:lumMod val="50000"/>
                  </a:schemeClr>
                </a:solidFill>
                <a:ea typeface="Roboto" panose="02000000000000000000" pitchFamily="2" charset="0"/>
              </a:rPr>
              <a:t>Ref. 23112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7AF38D88-723A-71CD-DB16-A686F0960303}"/>
              </a:ext>
            </a:extLst>
          </p:cNvPr>
          <p:cNvSpPr txBox="1"/>
          <p:nvPr/>
        </p:nvSpPr>
        <p:spPr>
          <a:xfrm>
            <a:off x="390328" y="6923036"/>
            <a:ext cx="1001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A1B1BC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190 g/m</a:t>
            </a:r>
            <a:r>
              <a:rPr lang="es-ES" sz="1100" b="1" baseline="30000" dirty="0">
                <a:solidFill>
                  <a:srgbClr val="A1B1BC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2</a:t>
            </a:r>
            <a:r>
              <a:rPr lang="es-ES" sz="1100" dirty="0">
                <a:solidFill>
                  <a:srgbClr val="A1B1BC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EDBC1A63-47BA-EF53-B983-B5044790F6DE}"/>
              </a:ext>
            </a:extLst>
          </p:cNvPr>
          <p:cNvSpPr txBox="1"/>
          <p:nvPr/>
        </p:nvSpPr>
        <p:spPr>
          <a:xfrm>
            <a:off x="1398691" y="6927007"/>
            <a:ext cx="977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A1B1BC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280 g/m</a:t>
            </a:r>
            <a:r>
              <a:rPr lang="es-ES" sz="1100" b="1" baseline="30000" dirty="0">
                <a:solidFill>
                  <a:srgbClr val="A1B1BC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2</a:t>
            </a:r>
            <a:r>
              <a:rPr lang="es-ES" sz="1100" dirty="0">
                <a:solidFill>
                  <a:srgbClr val="A1B1BC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6" name="Esquina doblada 75">
            <a:extLst>
              <a:ext uri="{FF2B5EF4-FFF2-40B4-BE49-F238E27FC236}">
                <a16:creationId xmlns:a16="http://schemas.microsoft.com/office/drawing/2014/main" id="{FDF61D86-6E2B-31AD-4533-0DA553E06739}"/>
              </a:ext>
            </a:extLst>
          </p:cNvPr>
          <p:cNvSpPr/>
          <p:nvPr/>
        </p:nvSpPr>
        <p:spPr>
          <a:xfrm>
            <a:off x="417934" y="6912749"/>
            <a:ext cx="2454128" cy="1610196"/>
          </a:xfrm>
          <a:prstGeom prst="foldedCorner">
            <a:avLst/>
          </a:prstGeom>
          <a:noFill/>
          <a:ln>
            <a:solidFill>
              <a:srgbClr val="A1B1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DEB12F62-4E2C-5B1B-6F58-1DD637BB473E}"/>
              </a:ext>
            </a:extLst>
          </p:cNvPr>
          <p:cNvSpPr txBox="1"/>
          <p:nvPr/>
        </p:nvSpPr>
        <p:spPr>
          <a:xfrm rot="16200000">
            <a:off x="1969246" y="7372742"/>
            <a:ext cx="145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rgbClr val="FFB5A8"/>
                </a:solidFill>
                <a:ea typeface="Roboto" panose="02000000000000000000" pitchFamily="2" charset="0"/>
              </a:rPr>
              <a:t>CONSULTA COLORES DISPONIBLES</a:t>
            </a:r>
            <a:endParaRPr lang="es-ES" sz="1200" dirty="0">
              <a:solidFill>
                <a:srgbClr val="FFB5A8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78" name="Rectángulo redondeado 77">
            <a:extLst>
              <a:ext uri="{FF2B5EF4-FFF2-40B4-BE49-F238E27FC236}">
                <a16:creationId xmlns:a16="http://schemas.microsoft.com/office/drawing/2014/main" id="{E36D7648-FF4A-8D18-A9FA-0DC8602A39D9}"/>
              </a:ext>
            </a:extLst>
          </p:cNvPr>
          <p:cNvSpPr/>
          <p:nvPr/>
        </p:nvSpPr>
        <p:spPr>
          <a:xfrm>
            <a:off x="8044772" y="3509480"/>
            <a:ext cx="480183" cy="43891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9E7FEC9E-05A4-33AD-EE24-677651176841}"/>
              </a:ext>
            </a:extLst>
          </p:cNvPr>
          <p:cNvSpPr txBox="1"/>
          <p:nvPr/>
        </p:nvSpPr>
        <p:spPr>
          <a:xfrm>
            <a:off x="8066693" y="3482385"/>
            <a:ext cx="480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 Medium" pitchFamily="2" charset="77"/>
              </a:rPr>
              <a:t>CO</a:t>
            </a:r>
            <a:r>
              <a:rPr lang="es-ES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 Medium" pitchFamily="2" charset="77"/>
              </a:rPr>
              <a:t>2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 Medium" pitchFamily="2" charset="77"/>
              </a:rPr>
              <a:t>*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50E9AD81-A8A9-6A4B-9BF7-82581BB740D2}"/>
              </a:ext>
            </a:extLst>
          </p:cNvPr>
          <p:cNvSpPr txBox="1"/>
          <p:nvPr/>
        </p:nvSpPr>
        <p:spPr>
          <a:xfrm>
            <a:off x="8019600" y="3653833"/>
            <a:ext cx="574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 Medium" pitchFamily="2" charset="77"/>
              </a:rPr>
              <a:t>-45,7%</a:t>
            </a:r>
          </a:p>
          <a:p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70F5F4-B07E-A5D3-FD42-9FDA10201E1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468" y="3408919"/>
            <a:ext cx="8001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26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695</TotalTime>
  <Words>275</Words>
  <Application>Microsoft Macintosh PowerPoint</Application>
  <PresentationFormat>A4 (210 x 297 mm)</PresentationFormat>
  <Paragraphs>50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Barlow Condensed Medium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Microsoft Office User</cp:lastModifiedBy>
  <cp:revision>48</cp:revision>
  <dcterms:created xsi:type="dcterms:W3CDTF">2024-01-19T08:13:00Z</dcterms:created>
  <dcterms:modified xsi:type="dcterms:W3CDTF">2024-02-22T08:53:54Z</dcterms:modified>
</cp:coreProperties>
</file>