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BB"/>
    <a:srgbClr val="F1CFD9"/>
    <a:srgbClr val="E49FDD"/>
    <a:srgbClr val="FFB5A8"/>
    <a:srgbClr val="A1B1BC"/>
    <a:srgbClr val="B5D596"/>
    <a:srgbClr val="FFFF32"/>
    <a:srgbClr val="BDA9EF"/>
    <a:srgbClr val="7D1CF3"/>
    <a:srgbClr val="F1C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0" autoAdjust="0"/>
    <p:restoredTop sz="94660"/>
  </p:normalViewPr>
  <p:slideViewPr>
    <p:cSldViewPr snapToGrid="0">
      <p:cViewPr>
        <p:scale>
          <a:sx n="221" d="100"/>
          <a:sy n="221" d="100"/>
        </p:scale>
        <p:origin x="408" y="-8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63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70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00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65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9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66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35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87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25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16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18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E6E-8A5B-4E7E-B9AF-DBFF7224F70B}" type="datetimeFigureOut">
              <a:rPr lang="es-ES" smtClean="0"/>
              <a:t>5/4/24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35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mailto:maildelcomercial@mail.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emf"/><Relationship Id="rId4" Type="http://schemas.openxmlformats.org/officeDocument/2006/relationships/image" Target="../media/image8.svg"/><Relationship Id="rId9" Type="http://schemas.openxmlformats.org/officeDocument/2006/relationships/image" Target="../media/image13.emf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611DF33-5A1F-0BA1-3C1D-C45C06849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" y="-485867"/>
            <a:ext cx="6935821" cy="1055321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9AD56EB-4F87-5E9D-7595-1689FA8CDA79}"/>
              </a:ext>
            </a:extLst>
          </p:cNvPr>
          <p:cNvSpPr/>
          <p:nvPr/>
        </p:nvSpPr>
        <p:spPr>
          <a:xfrm>
            <a:off x="125080" y="6292515"/>
            <a:ext cx="2918745" cy="179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2BD8AF7-5246-4617-F4F0-DD08F5C66186}"/>
              </a:ext>
            </a:extLst>
          </p:cNvPr>
          <p:cNvSpPr txBox="1"/>
          <p:nvPr/>
        </p:nvSpPr>
        <p:spPr>
          <a:xfrm>
            <a:off x="3606481" y="3200577"/>
            <a:ext cx="29295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ea typeface="Roboto" panose="02000000000000000000" pitchFamily="2" charset="0"/>
              </a:rPr>
              <a:t>BOLSAS DE</a:t>
            </a:r>
          </a:p>
          <a:p>
            <a:pPr algn="r"/>
            <a:r>
              <a:rPr lang="es-ES" sz="3600" b="1" dirty="0">
                <a:ea typeface="Roboto" panose="02000000000000000000" pitchFamily="2" charset="0"/>
              </a:rPr>
              <a:t>ALGODÓN </a:t>
            </a:r>
            <a:r>
              <a:rPr lang="es-ES" sz="3600" b="1" spc="200" dirty="0">
                <a:ea typeface="Roboto" panose="02000000000000000000" pitchFamily="2" charset="0"/>
              </a:rPr>
              <a:t>RECICLADO</a:t>
            </a:r>
          </a:p>
          <a:p>
            <a:pPr algn="r"/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 cremallera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EB86A6-21EF-643D-BF1B-9B994E44F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8" y="2142588"/>
            <a:ext cx="2009340" cy="10003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130A32C-7286-61C4-D161-859A43F3C086}"/>
              </a:ext>
            </a:extLst>
          </p:cNvPr>
          <p:cNvSpPr txBox="1"/>
          <p:nvPr/>
        </p:nvSpPr>
        <p:spPr>
          <a:xfrm>
            <a:off x="125080" y="5782093"/>
            <a:ext cx="40772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800" dirty="0"/>
          </a:p>
          <a:p>
            <a:endParaRPr lang="es-ES" sz="1800" dirty="0"/>
          </a:p>
          <a:p>
            <a:r>
              <a:rPr lang="es-ES" sz="1800" b="1" dirty="0"/>
              <a:t>NOMBRE DE LA EMPRESA</a:t>
            </a:r>
          </a:p>
          <a:p>
            <a:r>
              <a:rPr lang="es-ES" sz="1800" b="1" dirty="0"/>
              <a:t>Nombre Apellido</a:t>
            </a:r>
          </a:p>
          <a:p>
            <a:r>
              <a:rPr lang="es-ES" sz="1800" dirty="0">
                <a:hlinkClick r:id="rId4"/>
              </a:rPr>
              <a:t>maildelcomercial@mail.es</a:t>
            </a:r>
            <a:endParaRPr lang="es-ES" sz="1800" dirty="0"/>
          </a:p>
          <a:p>
            <a:r>
              <a:rPr lang="es-ES" sz="1800" dirty="0"/>
              <a:t>Tlf.: 612 345 678</a:t>
            </a:r>
          </a:p>
          <a:p>
            <a:endParaRPr lang="es-ES" dirty="0"/>
          </a:p>
          <a:p>
            <a:r>
              <a:rPr lang="es-E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Abril 2024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1057DAA-B615-2FE8-6590-8E0BCEB60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7774" y="3142955"/>
            <a:ext cx="1587492" cy="124841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97571F0-BFDE-26BC-8BC1-5C1D12047763}"/>
              </a:ext>
            </a:extLst>
          </p:cNvPr>
          <p:cNvSpPr/>
          <p:nvPr/>
        </p:nvSpPr>
        <p:spPr>
          <a:xfrm>
            <a:off x="2678913" y="5656702"/>
            <a:ext cx="1446811" cy="125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F3877B4D-4220-2DCE-EF8D-A0C7EEA547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0571" y="5776705"/>
            <a:ext cx="1388718" cy="103162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5CB5181-5A9C-0D33-0684-7B01964309EF}"/>
              </a:ext>
            </a:extLst>
          </p:cNvPr>
          <p:cNvSpPr/>
          <p:nvPr/>
        </p:nvSpPr>
        <p:spPr>
          <a:xfrm>
            <a:off x="-77821" y="8215808"/>
            <a:ext cx="6935821" cy="169019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8C10BD-192E-8401-BFC2-0FB722182626}"/>
              </a:ext>
            </a:extLst>
          </p:cNvPr>
          <p:cNvSpPr txBox="1"/>
          <p:nvPr/>
        </p:nvSpPr>
        <p:spPr>
          <a:xfrm>
            <a:off x="896806" y="9083794"/>
            <a:ext cx="162448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0" dirty="0">
                <a:solidFill>
                  <a:srgbClr val="A7794B"/>
                </a:solidFill>
                <a:effectLst/>
              </a:rPr>
              <a:t>SOSTENIBILIDAD</a:t>
            </a:r>
          </a:p>
          <a:p>
            <a:r>
              <a:rPr lang="es-ES" sz="900" b="0" i="0" dirty="0">
                <a:solidFill>
                  <a:srgbClr val="0D0D0D"/>
                </a:solidFill>
                <a:effectLst/>
              </a:rPr>
              <a:t>Ofrece opciones sostenibles con bolsas de algodón reciclado, reflejando la responsabilidad social.</a:t>
            </a:r>
            <a:endParaRPr lang="es-ES" sz="1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58237F-4534-7685-931B-FA125DCF9474}"/>
              </a:ext>
            </a:extLst>
          </p:cNvPr>
          <p:cNvSpPr txBox="1"/>
          <p:nvPr/>
        </p:nvSpPr>
        <p:spPr>
          <a:xfrm>
            <a:off x="2591536" y="9091489"/>
            <a:ext cx="18859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0" dirty="0">
                <a:solidFill>
                  <a:srgbClr val="A7794B"/>
                </a:solidFill>
                <a:effectLst/>
              </a:rPr>
              <a:t>PERSONALIZACIÓN</a:t>
            </a:r>
          </a:p>
          <a:p>
            <a:r>
              <a:rPr lang="es-ES" sz="900" b="0" i="0" dirty="0">
                <a:solidFill>
                  <a:srgbClr val="0D0D0D"/>
                </a:solidFill>
                <a:effectLst/>
              </a:rPr>
              <a:t>Personaliza las bolsas con el logo de tus clientes para una promoción efectiva de marca.</a:t>
            </a:r>
            <a:endParaRPr lang="es-ES" sz="9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981ED0-2B95-406B-7D79-33A8CA0C8E65}"/>
              </a:ext>
            </a:extLst>
          </p:cNvPr>
          <p:cNvSpPr txBox="1"/>
          <p:nvPr/>
        </p:nvSpPr>
        <p:spPr>
          <a:xfrm>
            <a:off x="2589767" y="8315418"/>
            <a:ext cx="198668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A7794B"/>
                </a:solidFill>
              </a:rPr>
              <a:t>DURABILIDAD</a:t>
            </a:r>
          </a:p>
          <a:p>
            <a:r>
              <a:rPr lang="es-ES" sz="900" b="0" i="0" dirty="0">
                <a:solidFill>
                  <a:srgbClr val="0D0D0D"/>
                </a:solidFill>
                <a:effectLst/>
              </a:rPr>
              <a:t>Fabricadas con algodón de alta calidad de 280 gr m</a:t>
            </a:r>
            <a:r>
              <a:rPr lang="es-ES" sz="900" b="0" i="0" baseline="30000" dirty="0">
                <a:solidFill>
                  <a:srgbClr val="0D0D0D"/>
                </a:solidFill>
                <a:effectLst/>
              </a:rPr>
              <a:t>2</a:t>
            </a:r>
            <a:r>
              <a:rPr lang="es-ES" sz="900" b="0" i="0" dirty="0">
                <a:solidFill>
                  <a:srgbClr val="0D0D0D"/>
                </a:solidFill>
                <a:effectLst/>
              </a:rPr>
              <a:t>, </a:t>
            </a:r>
            <a:r>
              <a:rPr lang="es-ES" sz="900" dirty="0">
                <a:solidFill>
                  <a:srgbClr val="0D0D0D"/>
                </a:solidFill>
              </a:rPr>
              <a:t>que le da una resistencia extra. </a:t>
            </a:r>
            <a:r>
              <a:rPr lang="es-ES" sz="900" b="0" i="0" dirty="0">
                <a:solidFill>
                  <a:srgbClr val="0D0D0D"/>
                </a:solidFill>
                <a:effectLst/>
              </a:rPr>
              <a:t>Duraderas y versátiles.</a:t>
            </a:r>
            <a:endParaRPr lang="es-ES" sz="9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4F1538-BCD9-511F-654D-5B2DE0A6E6BC}"/>
              </a:ext>
            </a:extLst>
          </p:cNvPr>
          <p:cNvSpPr txBox="1"/>
          <p:nvPr/>
        </p:nvSpPr>
        <p:spPr>
          <a:xfrm>
            <a:off x="4608543" y="8315417"/>
            <a:ext cx="21564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0" dirty="0">
                <a:solidFill>
                  <a:srgbClr val="A7794B"/>
                </a:solidFill>
                <a:effectLst/>
              </a:rPr>
              <a:t>CIERRE DE CREMALLERA</a:t>
            </a:r>
          </a:p>
          <a:p>
            <a:r>
              <a:rPr lang="es-ES" sz="900" dirty="0">
                <a:solidFill>
                  <a:srgbClr val="0D0D0D"/>
                </a:solidFill>
              </a:rPr>
              <a:t>Un plus a favor de esta bolsa. Proporciona un cierre seguro, evitando que su contenido se caiga durante el transporte.</a:t>
            </a:r>
            <a:endParaRPr lang="es-ES" sz="9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978E583-6FDA-A261-179D-4EB361E20924}"/>
              </a:ext>
            </a:extLst>
          </p:cNvPr>
          <p:cNvSpPr txBox="1"/>
          <p:nvPr/>
        </p:nvSpPr>
        <p:spPr>
          <a:xfrm>
            <a:off x="4638995" y="9091489"/>
            <a:ext cx="18859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0" dirty="0">
                <a:solidFill>
                  <a:srgbClr val="A7794B"/>
                </a:solidFill>
                <a:effectLst/>
              </a:rPr>
              <a:t>FUELLE</a:t>
            </a:r>
          </a:p>
          <a:p>
            <a:r>
              <a:rPr lang="es-ES" sz="900" b="0" i="0" dirty="0">
                <a:solidFill>
                  <a:srgbClr val="0D0D0D"/>
                </a:solidFill>
                <a:effectLst/>
              </a:rPr>
              <a:t>Disponen de fuelle, aumentando así su capacidad y su superficie de uso.</a:t>
            </a:r>
            <a:br>
              <a:rPr lang="es-ES" sz="900" dirty="0"/>
            </a:br>
            <a:endParaRPr lang="es-ES" sz="9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EC5575E-508A-C3D0-7B79-AD8647013F7E}"/>
              </a:ext>
            </a:extLst>
          </p:cNvPr>
          <p:cNvSpPr txBox="1"/>
          <p:nvPr/>
        </p:nvSpPr>
        <p:spPr>
          <a:xfrm>
            <a:off x="125080" y="8296031"/>
            <a:ext cx="215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E2B0BB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Elije estas bolsas por su…</a:t>
            </a:r>
          </a:p>
        </p:txBody>
      </p:sp>
    </p:spTree>
    <p:extLst>
      <p:ext uri="{BB962C8B-B14F-4D97-AF65-F5344CB8AC3E}">
        <p14:creationId xmlns:p14="http://schemas.microsoft.com/office/powerpoint/2010/main" val="163953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29F71C32-2BDC-2487-5B20-53E4BE3327F1}"/>
              </a:ext>
            </a:extLst>
          </p:cNvPr>
          <p:cNvSpPr/>
          <p:nvPr/>
        </p:nvSpPr>
        <p:spPr>
          <a:xfrm>
            <a:off x="3202648" y="16203"/>
            <a:ext cx="3892954" cy="2079871"/>
          </a:xfrm>
          <a:prstGeom prst="rect">
            <a:avLst/>
          </a:prstGeom>
          <a:solidFill>
            <a:srgbClr val="E2B0BB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E046DB1-D55E-FD4E-A0E2-8F69E48DFEF3}"/>
              </a:ext>
            </a:extLst>
          </p:cNvPr>
          <p:cNvSpPr txBox="1"/>
          <p:nvPr/>
        </p:nvSpPr>
        <p:spPr>
          <a:xfrm>
            <a:off x="3299287" y="2224697"/>
            <a:ext cx="355871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a typeface="Roboto" panose="02000000000000000000" pitchFamily="2" charset="0"/>
              </a:rPr>
              <a:t>Bolsas de Algodón Reciclado</a:t>
            </a:r>
          </a:p>
          <a:p>
            <a:r>
              <a:rPr lang="es-ES" sz="12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24130</a:t>
            </a:r>
            <a:endParaRPr lang="es-ES" sz="105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  <a:p>
            <a:endParaRPr lang="es-ES" sz="105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  <a:p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Bolsa de algodón reciclado de 280 g/m</a:t>
            </a:r>
            <a:r>
              <a:rPr lang="es-ES" sz="1200" baseline="30000" dirty="0">
                <a:solidFill>
                  <a:srgbClr val="343E44"/>
                </a:solidFill>
                <a:ea typeface="Roboto" panose="02000000000000000000" pitchFamily="2" charset="0"/>
              </a:rPr>
              <a:t>2</a:t>
            </a:r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 con </a:t>
            </a:r>
            <a:r>
              <a:rPr lang="es-ES" sz="1200" b="1" dirty="0">
                <a:solidFill>
                  <a:srgbClr val="343E44"/>
                </a:solidFill>
                <a:ea typeface="Roboto" panose="02000000000000000000" pitchFamily="2" charset="0"/>
              </a:rPr>
              <a:t>asas largas</a:t>
            </a:r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, bolsillo interior, fuelle en la base y </a:t>
            </a:r>
            <a:r>
              <a:rPr lang="es-ES" sz="1200" b="1" dirty="0">
                <a:solidFill>
                  <a:srgbClr val="343E44"/>
                </a:solidFill>
                <a:ea typeface="Roboto" panose="02000000000000000000" pitchFamily="2" charset="0"/>
              </a:rPr>
              <a:t>cremallera</a:t>
            </a:r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.</a:t>
            </a:r>
            <a:endParaRPr lang="es-ES" sz="120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97478DE-95F9-7F35-C942-8B3BB90699EC}"/>
              </a:ext>
            </a:extLst>
          </p:cNvPr>
          <p:cNvSpPr txBox="1"/>
          <p:nvPr/>
        </p:nvSpPr>
        <p:spPr>
          <a:xfrm>
            <a:off x="3425979" y="5616434"/>
            <a:ext cx="2987273" cy="307777"/>
          </a:xfrm>
          <a:prstGeom prst="rect">
            <a:avLst/>
          </a:prstGeom>
          <a:solidFill>
            <a:srgbClr val="E2B0BB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Precio para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100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 unidades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45C977E-0804-F851-D579-81F3E5B99AC9}"/>
              </a:ext>
            </a:extLst>
          </p:cNvPr>
          <p:cNvSpPr txBox="1"/>
          <p:nvPr/>
        </p:nvSpPr>
        <p:spPr>
          <a:xfrm>
            <a:off x="3425977" y="6147162"/>
            <a:ext cx="145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ea typeface="Roboto" panose="02000000000000000000" pitchFamily="2" charset="0"/>
              </a:rPr>
              <a:t>X,XX €/</a:t>
            </a:r>
            <a:r>
              <a:rPr lang="es-ES" sz="2000" b="1" dirty="0" err="1">
                <a:ea typeface="Roboto" panose="02000000000000000000" pitchFamily="2" charset="0"/>
              </a:rPr>
              <a:t>ud.</a:t>
            </a:r>
            <a:r>
              <a:rPr lang="es-ES" sz="2000" b="1" dirty="0">
                <a:ea typeface="Roboto" panose="02000000000000000000" pitchFamily="2" charset="0"/>
              </a:rPr>
              <a:t> </a:t>
            </a:r>
            <a:endParaRPr lang="es-ES" sz="2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1A71815-530B-7004-E56D-705B782B7DAE}"/>
              </a:ext>
            </a:extLst>
          </p:cNvPr>
          <p:cNvSpPr txBox="1"/>
          <p:nvPr/>
        </p:nvSpPr>
        <p:spPr>
          <a:xfrm>
            <a:off x="3425979" y="6585997"/>
            <a:ext cx="2987273" cy="307777"/>
          </a:xfrm>
          <a:prstGeom prst="rect">
            <a:avLst/>
          </a:prstGeom>
          <a:solidFill>
            <a:srgbClr val="FFB5A8">
              <a:alpha val="33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A7794B"/>
                </a:solidFill>
              </a:rPr>
              <a:t>Precio para </a:t>
            </a:r>
            <a:r>
              <a:rPr lang="es-ES" sz="1400" b="1" dirty="0">
                <a:solidFill>
                  <a:srgbClr val="A7794B"/>
                </a:solidFill>
              </a:rPr>
              <a:t>500</a:t>
            </a:r>
            <a:r>
              <a:rPr lang="es-ES" sz="1400" dirty="0">
                <a:solidFill>
                  <a:srgbClr val="A7794B"/>
                </a:solidFill>
              </a:rPr>
              <a:t> unidades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BC3FDE1-100D-2D03-0066-0392E2038337}"/>
              </a:ext>
            </a:extLst>
          </p:cNvPr>
          <p:cNvSpPr txBox="1"/>
          <p:nvPr/>
        </p:nvSpPr>
        <p:spPr>
          <a:xfrm>
            <a:off x="3425978" y="7611662"/>
            <a:ext cx="298727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A7794B"/>
                </a:solidFill>
              </a:rPr>
              <a:t>Precio para </a:t>
            </a:r>
            <a:r>
              <a:rPr lang="es-ES" sz="1400" b="1" dirty="0">
                <a:solidFill>
                  <a:srgbClr val="A7794B"/>
                </a:solidFill>
              </a:rPr>
              <a:t>1.000</a:t>
            </a:r>
            <a:r>
              <a:rPr lang="es-ES" sz="1400" dirty="0">
                <a:solidFill>
                  <a:srgbClr val="A7794B"/>
                </a:solidFill>
              </a:rPr>
              <a:t> unidades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6424E1-5C4C-23C3-1BDD-4DAE5BCC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9" y="467227"/>
            <a:ext cx="2009340" cy="100036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1C06232-2CD5-693C-A2ED-04118DEF7B00}"/>
              </a:ext>
            </a:extLst>
          </p:cNvPr>
          <p:cNvSpPr txBox="1"/>
          <p:nvPr/>
        </p:nvSpPr>
        <p:spPr>
          <a:xfrm>
            <a:off x="3809379" y="139200"/>
            <a:ext cx="1979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DATOS DE INTERÉS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5ECEF4-136E-3AEB-3FAA-953F8F2BFF50}"/>
              </a:ext>
            </a:extLst>
          </p:cNvPr>
          <p:cNvSpPr txBox="1"/>
          <p:nvPr/>
        </p:nvSpPr>
        <p:spPr>
          <a:xfrm>
            <a:off x="3327097" y="529062"/>
            <a:ext cx="3411698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certificación </a:t>
            </a:r>
            <a:r>
              <a:rPr lang="es-ES" sz="95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es-ES" sz="95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Recycled</a:t>
            </a:r>
            <a:r>
              <a:rPr lang="es-ES" sz="95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Standard (GRS</a:t>
            </a:r>
            <a:r>
              <a:rPr lang="es-ES" sz="9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es un </a:t>
            </a:r>
            <a:r>
              <a:rPr lang="es-ES" sz="95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recono</a:t>
            </a:r>
            <a:r>
              <a:rPr lang="es-ES" sz="9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-cimiento a la </a:t>
            </a:r>
            <a:r>
              <a:rPr lang="es-ES" sz="95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excelencia en el ámbito de la sostenibilidad </a:t>
            </a:r>
            <a:r>
              <a:rPr lang="es-ES" sz="9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la gestión responsable de recursos. Al garantizar un proceso de producción transparente que cumple estrictas normas medio-ambientales, el GRS certifica que los materiales utilizados en un producto se obtienen a partir de fuentes recicladas, reduciendo así el impacto negativo sobre el medio ambiente.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450FF15F-EF46-D149-D378-485F3B35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1618" y="129209"/>
            <a:ext cx="327761" cy="327761"/>
          </a:xfrm>
          <a:prstGeom prst="rect">
            <a:avLst/>
          </a:prstGeom>
        </p:spPr>
      </p:pic>
      <p:pic>
        <p:nvPicPr>
          <p:cNvPr id="38" name="Gráfico 37" descr="Regla">
            <a:extLst>
              <a:ext uri="{FF2B5EF4-FFF2-40B4-BE49-F238E27FC236}">
                <a16:creationId xmlns:a16="http://schemas.microsoft.com/office/drawing/2014/main" id="{98EBA5EE-673A-2074-6358-0B35D65EB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5978" y="3486648"/>
            <a:ext cx="281726" cy="281726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B86C9164-2754-A30C-3319-E9D542226AE1}"/>
              </a:ext>
            </a:extLst>
          </p:cNvPr>
          <p:cNvSpPr txBox="1"/>
          <p:nvPr/>
        </p:nvSpPr>
        <p:spPr>
          <a:xfrm>
            <a:off x="3645498" y="3493587"/>
            <a:ext cx="12393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50 x 37 x 17 cm</a:t>
            </a:r>
            <a:endParaRPr lang="es-ES" sz="1200" dirty="0"/>
          </a:p>
        </p:txBody>
      </p:sp>
      <p:pic>
        <p:nvPicPr>
          <p:cNvPr id="43" name="Gráfico 42" descr="Flecha con curva ligera">
            <a:extLst>
              <a:ext uri="{FF2B5EF4-FFF2-40B4-BE49-F238E27FC236}">
                <a16:creationId xmlns:a16="http://schemas.microsoft.com/office/drawing/2014/main" id="{665D8862-BBB6-1833-FC90-FB98C297B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194" y="8904981"/>
            <a:ext cx="613810" cy="6138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05DED5-E544-4A9D-58E2-6B726547700A}"/>
              </a:ext>
            </a:extLst>
          </p:cNvPr>
          <p:cNvSpPr txBox="1"/>
          <p:nvPr/>
        </p:nvSpPr>
        <p:spPr>
          <a:xfrm>
            <a:off x="206314" y="8099169"/>
            <a:ext cx="3120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rgbClr val="FFB5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Sabes que</a:t>
            </a:r>
            <a:r>
              <a:rPr lang="es-ES" sz="1200" dirty="0">
                <a:solidFill>
                  <a:srgbClr val="FFB5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s-ES" sz="1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comprar algodón reciclado en lugar de algodón tradicional, el índice de impacto en la escasez de agua se reduce en un 96,3%*.</a:t>
            </a:r>
          </a:p>
          <a:p>
            <a:pPr algn="just"/>
            <a:endParaRPr lang="es-ES" sz="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Comparado con el mismo artículo fabricado con algodón virgen. </a:t>
            </a:r>
            <a:endParaRPr lang="es-ES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101B6A6-C0C9-A2F7-5387-9157E87C9471}"/>
              </a:ext>
            </a:extLst>
          </p:cNvPr>
          <p:cNvSpPr txBox="1"/>
          <p:nvPr/>
        </p:nvSpPr>
        <p:spPr>
          <a:xfrm>
            <a:off x="847453" y="9396248"/>
            <a:ext cx="5762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5">
                    <a:lumMod val="75000"/>
                  </a:schemeClr>
                </a:solidFill>
                <a:ea typeface="Roboto" panose="02000000000000000000" pitchFamily="2" charset="0"/>
              </a:rPr>
              <a:t>CONSULTAR TARIFA DE TRANSPORTE. PLAZO DE ENTREGA PERSONALIZADA 2 SEMANAS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CB558874-33B5-CD4A-8E80-35CC21A17C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071" y="9410906"/>
            <a:ext cx="372055" cy="233863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B8FB95C2-3884-7342-AC9A-19F92721865E}"/>
              </a:ext>
            </a:extLst>
          </p:cNvPr>
          <p:cNvSpPr txBox="1"/>
          <p:nvPr/>
        </p:nvSpPr>
        <p:spPr>
          <a:xfrm>
            <a:off x="847453" y="9064299"/>
            <a:ext cx="5831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accent5">
                    <a:lumMod val="75000"/>
                  </a:schemeClr>
                </a:solidFill>
                <a:ea typeface="Roboto" panose="02000000000000000000" pitchFamily="2" charset="0"/>
              </a:rPr>
              <a:t>¿Quieres personalizarlo? ¡Consúltanos y te prepararemos un presupuesto sin compromiso!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B561F9-84C2-7B1B-60F7-4E82CF049A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4375" y="3429013"/>
            <a:ext cx="780279" cy="3447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7FE962-EDA7-3376-FA22-0967C58A061A}"/>
              </a:ext>
            </a:extLst>
          </p:cNvPr>
          <p:cNvSpPr txBox="1"/>
          <p:nvPr/>
        </p:nvSpPr>
        <p:spPr>
          <a:xfrm>
            <a:off x="3327097" y="1643085"/>
            <a:ext cx="34116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5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ELÍGELO</a:t>
            </a:r>
            <a:r>
              <a:rPr lang="es-ES" sz="9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porque no utiliza fibras vírgenes y contrarresta la producción de residuos.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10C71F1-DE3E-3F0E-86D9-839B97AEFC68}"/>
              </a:ext>
            </a:extLst>
          </p:cNvPr>
          <p:cNvSpPr txBox="1"/>
          <p:nvPr/>
        </p:nvSpPr>
        <p:spPr>
          <a:xfrm>
            <a:off x="2583175" y="3159700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22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36E97F-D7A4-15E1-1610-404B849191B8}"/>
              </a:ext>
            </a:extLst>
          </p:cNvPr>
          <p:cNvSpPr txBox="1"/>
          <p:nvPr/>
        </p:nvSpPr>
        <p:spPr>
          <a:xfrm>
            <a:off x="3425978" y="5923479"/>
            <a:ext cx="1390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24130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4E7485-61E8-975F-D25A-2F99B533B6D6}"/>
              </a:ext>
            </a:extLst>
          </p:cNvPr>
          <p:cNvSpPr txBox="1"/>
          <p:nvPr/>
        </p:nvSpPr>
        <p:spPr>
          <a:xfrm>
            <a:off x="5303416" y="6147162"/>
            <a:ext cx="137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ea typeface="Roboto" panose="02000000000000000000" pitchFamily="2" charset="0"/>
              </a:rPr>
              <a:t>X,XX €/</a:t>
            </a:r>
            <a:r>
              <a:rPr lang="es-ES" sz="2000" b="1" dirty="0" err="1">
                <a:ea typeface="Roboto" panose="02000000000000000000" pitchFamily="2" charset="0"/>
              </a:rPr>
              <a:t>ud.</a:t>
            </a:r>
            <a:r>
              <a:rPr lang="es-ES" sz="2000" b="1" dirty="0">
                <a:ea typeface="Roboto" panose="02000000000000000000" pitchFamily="2" charset="0"/>
              </a:rPr>
              <a:t> </a:t>
            </a:r>
            <a:endParaRPr lang="es-E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DAA4DB-B590-76AB-2BB3-594A1DB145E0}"/>
              </a:ext>
            </a:extLst>
          </p:cNvPr>
          <p:cNvSpPr txBox="1"/>
          <p:nvPr/>
        </p:nvSpPr>
        <p:spPr>
          <a:xfrm>
            <a:off x="5303416" y="5923479"/>
            <a:ext cx="116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24131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E406A6-7D92-24C1-68CA-51C222743F91}"/>
              </a:ext>
            </a:extLst>
          </p:cNvPr>
          <p:cNvSpPr txBox="1"/>
          <p:nvPr/>
        </p:nvSpPr>
        <p:spPr>
          <a:xfrm>
            <a:off x="3425977" y="7178294"/>
            <a:ext cx="1375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ea typeface="Roboto" panose="02000000000000000000" pitchFamily="2" charset="0"/>
              </a:rPr>
              <a:t>X,XX €/</a:t>
            </a:r>
            <a:r>
              <a:rPr lang="es-ES" sz="2000" b="1" dirty="0" err="1">
                <a:ea typeface="Roboto" panose="02000000000000000000" pitchFamily="2" charset="0"/>
              </a:rPr>
              <a:t>ud.</a:t>
            </a:r>
            <a:r>
              <a:rPr lang="es-ES" sz="2000" b="1" dirty="0">
                <a:ea typeface="Roboto" panose="02000000000000000000" pitchFamily="2" charset="0"/>
              </a:rPr>
              <a:t> </a:t>
            </a:r>
            <a:endParaRPr lang="es-ES" sz="20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3FDEECB-AC71-D3DD-717F-892042ACE337}"/>
              </a:ext>
            </a:extLst>
          </p:cNvPr>
          <p:cNvSpPr txBox="1"/>
          <p:nvPr/>
        </p:nvSpPr>
        <p:spPr>
          <a:xfrm>
            <a:off x="3425978" y="6954611"/>
            <a:ext cx="126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24130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00297A4-2E4A-5804-4C13-F55DDC729AC3}"/>
              </a:ext>
            </a:extLst>
          </p:cNvPr>
          <p:cNvSpPr txBox="1"/>
          <p:nvPr/>
        </p:nvSpPr>
        <p:spPr>
          <a:xfrm>
            <a:off x="5303416" y="7178294"/>
            <a:ext cx="137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ea typeface="Roboto" panose="02000000000000000000" pitchFamily="2" charset="0"/>
              </a:rPr>
              <a:t>X,XX €/</a:t>
            </a:r>
            <a:r>
              <a:rPr lang="es-ES" sz="2000" b="1" dirty="0" err="1">
                <a:ea typeface="Roboto" panose="02000000000000000000" pitchFamily="2" charset="0"/>
              </a:rPr>
              <a:t>ud.</a:t>
            </a:r>
            <a:r>
              <a:rPr lang="es-ES" sz="2000" b="1" dirty="0">
                <a:ea typeface="Roboto" panose="02000000000000000000" pitchFamily="2" charset="0"/>
              </a:rPr>
              <a:t> </a:t>
            </a:r>
            <a:endParaRPr lang="es-ES" sz="20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9378AB6-67C8-1A6F-DD6B-B436E4A14CA0}"/>
              </a:ext>
            </a:extLst>
          </p:cNvPr>
          <p:cNvSpPr txBox="1"/>
          <p:nvPr/>
        </p:nvSpPr>
        <p:spPr>
          <a:xfrm>
            <a:off x="5303417" y="6954611"/>
            <a:ext cx="1166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24131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E7BC332-8CD5-99B1-81F4-529FAADA3687}"/>
              </a:ext>
            </a:extLst>
          </p:cNvPr>
          <p:cNvSpPr txBox="1"/>
          <p:nvPr/>
        </p:nvSpPr>
        <p:spPr>
          <a:xfrm>
            <a:off x="3425978" y="8216274"/>
            <a:ext cx="1546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ea typeface="Roboto" panose="02000000000000000000" pitchFamily="2" charset="0"/>
              </a:rPr>
              <a:t>X,XX €/</a:t>
            </a:r>
            <a:r>
              <a:rPr lang="es-ES" sz="2000" b="1" dirty="0" err="1">
                <a:ea typeface="Roboto" panose="02000000000000000000" pitchFamily="2" charset="0"/>
              </a:rPr>
              <a:t>ud.</a:t>
            </a:r>
            <a:r>
              <a:rPr lang="es-ES" sz="2000" b="1" dirty="0">
                <a:ea typeface="Roboto" panose="02000000000000000000" pitchFamily="2" charset="0"/>
              </a:rPr>
              <a:t> </a:t>
            </a:r>
            <a:endParaRPr lang="es-ES" sz="20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20146BD-5A2C-4A82-30E7-945FAD996FE6}"/>
              </a:ext>
            </a:extLst>
          </p:cNvPr>
          <p:cNvSpPr txBox="1"/>
          <p:nvPr/>
        </p:nvSpPr>
        <p:spPr>
          <a:xfrm>
            <a:off x="3425978" y="7992591"/>
            <a:ext cx="116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24130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E17ECBF-F1B5-878D-A2D8-C16C2D7A3C89}"/>
              </a:ext>
            </a:extLst>
          </p:cNvPr>
          <p:cNvSpPr txBox="1"/>
          <p:nvPr/>
        </p:nvSpPr>
        <p:spPr>
          <a:xfrm>
            <a:off x="5303416" y="8216274"/>
            <a:ext cx="137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ea typeface="Roboto" panose="02000000000000000000" pitchFamily="2" charset="0"/>
              </a:rPr>
              <a:t>X,XX €/</a:t>
            </a:r>
            <a:r>
              <a:rPr lang="es-ES" sz="2000" b="1" dirty="0" err="1">
                <a:ea typeface="Roboto" panose="02000000000000000000" pitchFamily="2" charset="0"/>
              </a:rPr>
              <a:t>ud.</a:t>
            </a:r>
            <a:r>
              <a:rPr lang="es-ES" sz="2000" b="1" dirty="0">
                <a:ea typeface="Roboto" panose="02000000000000000000" pitchFamily="2" charset="0"/>
              </a:rPr>
              <a:t> </a:t>
            </a:r>
            <a:endParaRPr lang="es-ES" sz="2000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318D9D0-8788-4EC8-EAEF-49D5F8903C73}"/>
              </a:ext>
            </a:extLst>
          </p:cNvPr>
          <p:cNvSpPr txBox="1"/>
          <p:nvPr/>
        </p:nvSpPr>
        <p:spPr>
          <a:xfrm>
            <a:off x="5303417" y="7992591"/>
            <a:ext cx="110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24131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AF5FA87-10B9-9D77-E6B9-02B401BAE697}"/>
              </a:ext>
            </a:extLst>
          </p:cNvPr>
          <p:cNvSpPr txBox="1"/>
          <p:nvPr/>
        </p:nvSpPr>
        <p:spPr>
          <a:xfrm>
            <a:off x="3299287" y="4102864"/>
            <a:ext cx="355871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24131</a:t>
            </a:r>
            <a:endParaRPr lang="es-ES" sz="105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  <a:p>
            <a:endParaRPr lang="es-ES" sz="105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  <a:p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Bolsa de algodón reciclado de 280 g/m</a:t>
            </a:r>
            <a:r>
              <a:rPr lang="es-ES" sz="1200" baseline="30000" dirty="0">
                <a:solidFill>
                  <a:srgbClr val="343E44"/>
                </a:solidFill>
                <a:ea typeface="Roboto" panose="02000000000000000000" pitchFamily="2" charset="0"/>
              </a:rPr>
              <a:t>2</a:t>
            </a:r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 con </a:t>
            </a:r>
            <a:r>
              <a:rPr lang="es-ES" sz="1200" b="1" dirty="0">
                <a:solidFill>
                  <a:srgbClr val="343E44"/>
                </a:solidFill>
                <a:ea typeface="Roboto" panose="02000000000000000000" pitchFamily="2" charset="0"/>
              </a:rPr>
              <a:t>dobles</a:t>
            </a:r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 </a:t>
            </a:r>
            <a:r>
              <a:rPr lang="es-ES" sz="1200" b="1" dirty="0">
                <a:solidFill>
                  <a:srgbClr val="343E44"/>
                </a:solidFill>
                <a:ea typeface="Roboto" panose="02000000000000000000" pitchFamily="2" charset="0"/>
              </a:rPr>
              <a:t>asas largas </a:t>
            </a:r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, bolsillo interior, fuelle en la base y </a:t>
            </a:r>
            <a:r>
              <a:rPr lang="es-ES" sz="1200" b="1" dirty="0">
                <a:solidFill>
                  <a:srgbClr val="343E44"/>
                </a:solidFill>
                <a:ea typeface="Roboto" panose="02000000000000000000" pitchFamily="2" charset="0"/>
              </a:rPr>
              <a:t>cremallera</a:t>
            </a:r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.</a:t>
            </a:r>
            <a:endParaRPr lang="es-ES" sz="120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pic>
        <p:nvPicPr>
          <p:cNvPr id="52" name="Gráfico 51" descr="Regla">
            <a:extLst>
              <a:ext uri="{FF2B5EF4-FFF2-40B4-BE49-F238E27FC236}">
                <a16:creationId xmlns:a16="http://schemas.microsoft.com/office/drawing/2014/main" id="{C39730A5-233F-369C-F819-DAB8871A5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5978" y="5081677"/>
            <a:ext cx="281726" cy="281726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BDDA37A0-EC2A-711A-6442-0316AE447E81}"/>
              </a:ext>
            </a:extLst>
          </p:cNvPr>
          <p:cNvSpPr txBox="1"/>
          <p:nvPr/>
        </p:nvSpPr>
        <p:spPr>
          <a:xfrm>
            <a:off x="3645498" y="5088616"/>
            <a:ext cx="12393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55 x 45 x 15 cm</a:t>
            </a:r>
            <a:endParaRPr lang="es-ES" sz="1200" dirty="0"/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05904434-FFF5-F39A-0929-33FBD04616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41" y="2120956"/>
            <a:ext cx="2058466" cy="2231976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01DB3052-F72B-EA71-E0B1-BEE47A51F216}"/>
              </a:ext>
            </a:extLst>
          </p:cNvPr>
          <p:cNvSpPr txBox="1"/>
          <p:nvPr/>
        </p:nvSpPr>
        <p:spPr>
          <a:xfrm>
            <a:off x="1950963" y="4352933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10 </a:t>
            </a: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F88E4DD9-B939-E8F1-6D11-AAB9AE92AE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560" y="2111733"/>
            <a:ext cx="827087" cy="1068794"/>
          </a:xfrm>
          <a:prstGeom prst="rect">
            <a:avLst/>
          </a:prstGeom>
        </p:spPr>
      </p:pic>
      <p:sp>
        <p:nvSpPr>
          <p:cNvPr id="83" name="CuadroTexto 82">
            <a:extLst>
              <a:ext uri="{FF2B5EF4-FFF2-40B4-BE49-F238E27FC236}">
                <a16:creationId xmlns:a16="http://schemas.microsoft.com/office/drawing/2014/main" id="{C4575460-3503-D63C-D37F-A2811D00EE79}"/>
              </a:ext>
            </a:extLst>
          </p:cNvPr>
          <p:cNvSpPr txBox="1"/>
          <p:nvPr/>
        </p:nvSpPr>
        <p:spPr>
          <a:xfrm>
            <a:off x="642122" y="4354699"/>
            <a:ext cx="933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24130 </a:t>
            </a:r>
          </a:p>
        </p:txBody>
      </p:sp>
      <p:pic>
        <p:nvPicPr>
          <p:cNvPr id="84" name="Imagen 83">
            <a:extLst>
              <a:ext uri="{FF2B5EF4-FFF2-40B4-BE49-F238E27FC236}">
                <a16:creationId xmlns:a16="http://schemas.microsoft.com/office/drawing/2014/main" id="{C496A08E-79AC-5969-7F36-9BE6B15D6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93" y="5110738"/>
            <a:ext cx="2277930" cy="2778683"/>
          </a:xfrm>
          <a:prstGeom prst="rect">
            <a:avLst/>
          </a:prstGeom>
        </p:spPr>
      </p:pic>
      <p:sp>
        <p:nvSpPr>
          <p:cNvPr id="85" name="CuadroTexto 84">
            <a:extLst>
              <a:ext uri="{FF2B5EF4-FFF2-40B4-BE49-F238E27FC236}">
                <a16:creationId xmlns:a16="http://schemas.microsoft.com/office/drawing/2014/main" id="{5CACF387-B54F-FF52-46BE-6CEBBC6409E8}"/>
              </a:ext>
            </a:extLst>
          </p:cNvPr>
          <p:cNvSpPr txBox="1"/>
          <p:nvPr/>
        </p:nvSpPr>
        <p:spPr>
          <a:xfrm>
            <a:off x="2583175" y="6308589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10 </a:t>
            </a: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9AA2ED64-6540-690F-D839-263B82225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560" y="5267844"/>
            <a:ext cx="827088" cy="1054350"/>
          </a:xfrm>
          <a:prstGeom prst="rect">
            <a:avLst/>
          </a:prstGeom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FF406342-81DA-F40D-E043-CA7FE9A4ED34}"/>
              </a:ext>
            </a:extLst>
          </p:cNvPr>
          <p:cNvSpPr txBox="1"/>
          <p:nvPr/>
        </p:nvSpPr>
        <p:spPr>
          <a:xfrm>
            <a:off x="1950963" y="7861746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22 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B0CEA5BC-8DB5-A122-D36B-9713310F10E0}"/>
              </a:ext>
            </a:extLst>
          </p:cNvPr>
          <p:cNvSpPr txBox="1"/>
          <p:nvPr/>
        </p:nvSpPr>
        <p:spPr>
          <a:xfrm>
            <a:off x="642122" y="7863512"/>
            <a:ext cx="933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24131 </a:t>
            </a:r>
          </a:p>
        </p:txBody>
      </p:sp>
      <p:pic>
        <p:nvPicPr>
          <p:cNvPr id="89" name="Imagen 88">
            <a:extLst>
              <a:ext uri="{FF2B5EF4-FFF2-40B4-BE49-F238E27FC236}">
                <a16:creationId xmlns:a16="http://schemas.microsoft.com/office/drawing/2014/main" id="{7DDF71B1-80C6-BD44-B5F4-30CA4B2CEA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161" y="1724127"/>
            <a:ext cx="947481" cy="77521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2FAA83ED-0927-5FDC-832C-1F34F52726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161" y="4679921"/>
            <a:ext cx="947481" cy="775211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80633269-3011-E77E-BB46-AF1ECB8CC7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0494" y="5022753"/>
            <a:ext cx="780279" cy="344774"/>
          </a:xfrm>
          <a:prstGeom prst="rect">
            <a:avLst/>
          </a:prstGeom>
        </p:spPr>
      </p:pic>
      <p:sp>
        <p:nvSpPr>
          <p:cNvPr id="94" name="Rectángulo 93">
            <a:extLst>
              <a:ext uri="{FF2B5EF4-FFF2-40B4-BE49-F238E27FC236}">
                <a16:creationId xmlns:a16="http://schemas.microsoft.com/office/drawing/2014/main" id="{C6503D78-6165-36FC-42BE-E03691AC6392}"/>
              </a:ext>
            </a:extLst>
          </p:cNvPr>
          <p:cNvSpPr/>
          <p:nvPr/>
        </p:nvSpPr>
        <p:spPr>
          <a:xfrm rot="21026474">
            <a:off x="811988" y="1775800"/>
            <a:ext cx="1400524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 Cremallera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594BAB5A-2B4A-28CE-2E5E-315F1F574EEA}"/>
              </a:ext>
            </a:extLst>
          </p:cNvPr>
          <p:cNvSpPr/>
          <p:nvPr/>
        </p:nvSpPr>
        <p:spPr>
          <a:xfrm rot="21026474">
            <a:off x="860627" y="4760777"/>
            <a:ext cx="1400524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 Cremallera</a:t>
            </a:r>
          </a:p>
        </p:txBody>
      </p:sp>
    </p:spTree>
    <p:extLst>
      <p:ext uri="{BB962C8B-B14F-4D97-AF65-F5344CB8AC3E}">
        <p14:creationId xmlns:p14="http://schemas.microsoft.com/office/powerpoint/2010/main" val="1356842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872</TotalTime>
  <Words>430</Words>
  <Application>Microsoft Macintosh PowerPoint</Application>
  <PresentationFormat>A4 (210 x 297 mm)</PresentationFormat>
  <Paragraphs>62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Microsoft Office User</cp:lastModifiedBy>
  <cp:revision>63</cp:revision>
  <dcterms:created xsi:type="dcterms:W3CDTF">2024-01-19T08:13:00Z</dcterms:created>
  <dcterms:modified xsi:type="dcterms:W3CDTF">2024-04-05T07:38:33Z</dcterms:modified>
</cp:coreProperties>
</file>