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5A8"/>
    <a:srgbClr val="FFFF32"/>
    <a:srgbClr val="A1B1BC"/>
    <a:srgbClr val="B5D596"/>
    <a:srgbClr val="BDA9EF"/>
    <a:srgbClr val="7D1CF3"/>
    <a:srgbClr val="F1C27B"/>
    <a:srgbClr val="A7794B"/>
    <a:srgbClr val="FED89D"/>
    <a:srgbClr val="8FB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3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5C49E6E-8A5B-4E7E-B9AF-DBFF7224F70B}" type="datetimeFigureOut">
              <a:rPr lang="es-ES" smtClean="0"/>
              <a:t>14/2/24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50663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C49E6E-8A5B-4E7E-B9AF-DBFF7224F70B}" type="datetimeFigureOut">
              <a:rPr lang="es-ES" smtClean="0"/>
              <a:t>14/2/24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379670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C49E6E-8A5B-4E7E-B9AF-DBFF7224F70B}" type="datetimeFigureOut">
              <a:rPr lang="es-ES" smtClean="0"/>
              <a:t>14/2/24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97600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C49E6E-8A5B-4E7E-B9AF-DBFF7224F70B}" type="datetimeFigureOut">
              <a:rPr lang="es-ES" smtClean="0"/>
              <a:t>14/2/24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313065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5C49E6E-8A5B-4E7E-B9AF-DBFF7224F70B}" type="datetimeFigureOut">
              <a:rPr lang="es-ES" smtClean="0"/>
              <a:t>14/2/24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49890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5C49E6E-8A5B-4E7E-B9AF-DBFF7224F70B}" type="datetimeFigureOut">
              <a:rPr lang="es-ES" smtClean="0"/>
              <a:t>14/2/24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27466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5C49E6E-8A5B-4E7E-B9AF-DBFF7224F70B}" type="datetimeFigureOut">
              <a:rPr lang="es-ES" smtClean="0"/>
              <a:t>14/2/24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385935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5C49E6E-8A5B-4E7E-B9AF-DBFF7224F70B}" type="datetimeFigureOut">
              <a:rPr lang="es-ES" smtClean="0"/>
              <a:t>14/2/24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94787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49E6E-8A5B-4E7E-B9AF-DBFF7224F70B}" type="datetimeFigureOut">
              <a:rPr lang="es-ES" smtClean="0"/>
              <a:t>14/2/24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07125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5C49E6E-8A5B-4E7E-B9AF-DBFF7224F70B}" type="datetimeFigureOut">
              <a:rPr lang="es-ES" smtClean="0"/>
              <a:t>14/2/24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79816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5C49E6E-8A5B-4E7E-B9AF-DBFF7224F70B}" type="datetimeFigureOut">
              <a:rPr lang="es-ES" smtClean="0"/>
              <a:t>14/2/24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334618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5C49E6E-8A5B-4E7E-B9AF-DBFF7224F70B}" type="datetimeFigureOut">
              <a:rPr lang="es-ES" smtClean="0"/>
              <a:t>14/2/24</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2D739B-DE0C-4B3E-BB13-1C02C19400B8}" type="slidenum">
              <a:rPr lang="es-ES" smtClean="0"/>
              <a:t>‹Nº›</a:t>
            </a:fld>
            <a:endParaRPr lang="es-ES"/>
          </a:p>
        </p:txBody>
      </p:sp>
    </p:spTree>
    <p:extLst>
      <p:ext uri="{BB962C8B-B14F-4D97-AF65-F5344CB8AC3E}">
        <p14:creationId xmlns:p14="http://schemas.microsoft.com/office/powerpoint/2010/main" val="1497356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34" Type="http://schemas.openxmlformats.org/officeDocument/2006/relationships/image" Target="../media/image3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1.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hyperlink" Target="mailto:maildelcomercial@mail.es"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0.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29.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8.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jpeg"/><Relationship Id="rId18" Type="http://schemas.openxmlformats.org/officeDocument/2006/relationships/image" Target="../media/image47.emf"/><Relationship Id="rId3" Type="http://schemas.openxmlformats.org/officeDocument/2006/relationships/image" Target="../media/image33.jpe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2.png"/><Relationship Id="rId16" Type="http://schemas.openxmlformats.org/officeDocument/2006/relationships/image" Target="../media/image45.jpeg"/><Relationship Id="rId20"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40.jpeg"/><Relationship Id="rId5" Type="http://schemas.openxmlformats.org/officeDocument/2006/relationships/image" Target="../media/image34.png"/><Relationship Id="rId15" Type="http://schemas.openxmlformats.org/officeDocument/2006/relationships/image" Target="../media/image44.jpeg"/><Relationship Id="rId10" Type="http://schemas.openxmlformats.org/officeDocument/2006/relationships/image" Target="../media/image39.svg"/><Relationship Id="rId19" Type="http://schemas.openxmlformats.org/officeDocument/2006/relationships/image" Target="../media/image48.emf"/><Relationship Id="rId4" Type="http://schemas.openxmlformats.org/officeDocument/2006/relationships/image" Target="../media/image27.png"/><Relationship Id="rId9" Type="http://schemas.openxmlformats.org/officeDocument/2006/relationships/image" Target="../media/image38.png"/><Relationship Id="rId1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2708B8B-6FEB-16A0-3B11-93558C48E8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3" y="2087980"/>
            <a:ext cx="1885950" cy="2000250"/>
          </a:xfrm>
          <a:prstGeom prst="rect">
            <a:avLst/>
          </a:prstGeom>
        </p:spPr>
      </p:pic>
      <p:pic>
        <p:nvPicPr>
          <p:cNvPr id="27" name="Gráfico 26">
            <a:extLst>
              <a:ext uri="{FF2B5EF4-FFF2-40B4-BE49-F238E27FC236}">
                <a16:creationId xmlns:a16="http://schemas.microsoft.com/office/drawing/2014/main" id="{D8AF5203-CBE4-6C72-89B0-A29EAE0544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56" y="2087980"/>
            <a:ext cx="1885950" cy="2000250"/>
          </a:xfrm>
          <a:prstGeom prst="rect">
            <a:avLst/>
          </a:prstGeom>
        </p:spPr>
      </p:pic>
      <p:pic>
        <p:nvPicPr>
          <p:cNvPr id="29" name="Gráfico 28">
            <a:extLst>
              <a:ext uri="{FF2B5EF4-FFF2-40B4-BE49-F238E27FC236}">
                <a16:creationId xmlns:a16="http://schemas.microsoft.com/office/drawing/2014/main" id="{18BA7641-145D-1F15-6238-32FF28E0A3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91062" y="2087980"/>
            <a:ext cx="1885950" cy="2000250"/>
          </a:xfrm>
          <a:prstGeom prst="rect">
            <a:avLst/>
          </a:prstGeom>
        </p:spPr>
      </p:pic>
      <p:pic>
        <p:nvPicPr>
          <p:cNvPr id="35" name="Gráfico 34">
            <a:extLst>
              <a:ext uri="{FF2B5EF4-FFF2-40B4-BE49-F238E27FC236}">
                <a16:creationId xmlns:a16="http://schemas.microsoft.com/office/drawing/2014/main" id="{C1D34259-DEB4-CE78-B172-617BE2B176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9" y="4175960"/>
            <a:ext cx="1885950" cy="2000250"/>
          </a:xfrm>
          <a:prstGeom prst="rect">
            <a:avLst/>
          </a:prstGeom>
        </p:spPr>
      </p:pic>
      <p:pic>
        <p:nvPicPr>
          <p:cNvPr id="37" name="Gráfico 36">
            <a:extLst>
              <a:ext uri="{FF2B5EF4-FFF2-40B4-BE49-F238E27FC236}">
                <a16:creationId xmlns:a16="http://schemas.microsoft.com/office/drawing/2014/main" id="{AD371B16-1B27-5FDC-9EAE-F9348517A4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635" y="4185485"/>
            <a:ext cx="3781425" cy="2000250"/>
          </a:xfrm>
          <a:prstGeom prst="rect">
            <a:avLst/>
          </a:prstGeom>
        </p:spPr>
      </p:pic>
      <p:pic>
        <p:nvPicPr>
          <p:cNvPr id="45" name="Gráfico 44">
            <a:extLst>
              <a:ext uri="{FF2B5EF4-FFF2-40B4-BE49-F238E27FC236}">
                <a16:creationId xmlns:a16="http://schemas.microsoft.com/office/drawing/2014/main" id="{F29EAB51-DB6C-2F91-F00A-F2F85CBC74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00110" y="6282990"/>
            <a:ext cx="1885950" cy="2000250"/>
          </a:xfrm>
          <a:prstGeom prst="rect">
            <a:avLst/>
          </a:prstGeom>
        </p:spPr>
      </p:pic>
      <p:pic>
        <p:nvPicPr>
          <p:cNvPr id="47" name="Gráfico 46">
            <a:extLst>
              <a:ext uri="{FF2B5EF4-FFF2-40B4-BE49-F238E27FC236}">
                <a16:creationId xmlns:a16="http://schemas.microsoft.com/office/drawing/2014/main" id="{F5EBE2B3-057C-8947-05E1-78DF2BE2532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72249" y="6282990"/>
            <a:ext cx="1885950" cy="2000250"/>
          </a:xfrm>
          <a:prstGeom prst="rect">
            <a:avLst/>
          </a:prstGeom>
        </p:spPr>
      </p:pic>
      <p:pic>
        <p:nvPicPr>
          <p:cNvPr id="49" name="Gráfico 48">
            <a:extLst>
              <a:ext uri="{FF2B5EF4-FFF2-40B4-BE49-F238E27FC236}">
                <a16:creationId xmlns:a16="http://schemas.microsoft.com/office/drawing/2014/main" id="{904FD84E-1F80-9B75-950C-F47719AFCC0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79568" y="6282990"/>
            <a:ext cx="1885950" cy="2000250"/>
          </a:xfrm>
          <a:prstGeom prst="rect">
            <a:avLst/>
          </a:prstGeom>
        </p:spPr>
      </p:pic>
      <p:pic>
        <p:nvPicPr>
          <p:cNvPr id="13" name="Gráfico 12">
            <a:extLst>
              <a:ext uri="{FF2B5EF4-FFF2-40B4-BE49-F238E27FC236}">
                <a16:creationId xmlns:a16="http://schemas.microsoft.com/office/drawing/2014/main" id="{53EF762D-0594-B8A0-9B68-59CB4DD05C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1885950" cy="2000250"/>
          </a:xfrm>
          <a:prstGeom prst="rect">
            <a:avLst/>
          </a:prstGeom>
        </p:spPr>
      </p:pic>
      <p:pic>
        <p:nvPicPr>
          <p:cNvPr id="17" name="Gráfico 16">
            <a:extLst>
              <a:ext uri="{FF2B5EF4-FFF2-40B4-BE49-F238E27FC236}">
                <a16:creationId xmlns:a16="http://schemas.microsoft.com/office/drawing/2014/main" id="{52C06C51-76F8-8927-31B4-ABCC0C7D9D0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2556" y="0"/>
            <a:ext cx="3771900" cy="2000250"/>
          </a:xfrm>
          <a:prstGeom prst="rect">
            <a:avLst/>
          </a:prstGeom>
        </p:spPr>
      </p:pic>
      <p:pic>
        <p:nvPicPr>
          <p:cNvPr id="19" name="Gráfico 18">
            <a:extLst>
              <a:ext uri="{FF2B5EF4-FFF2-40B4-BE49-F238E27FC236}">
                <a16:creationId xmlns:a16="http://schemas.microsoft.com/office/drawing/2014/main" id="{A814E0A2-3DF9-16E7-95E3-54D8AD9167C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91062" y="0"/>
            <a:ext cx="1885950" cy="2000250"/>
          </a:xfrm>
          <a:prstGeom prst="rect">
            <a:avLst/>
          </a:prstGeom>
        </p:spPr>
      </p:pic>
      <p:pic>
        <p:nvPicPr>
          <p:cNvPr id="21" name="Gráfico 20">
            <a:extLst>
              <a:ext uri="{FF2B5EF4-FFF2-40B4-BE49-F238E27FC236}">
                <a16:creationId xmlns:a16="http://schemas.microsoft.com/office/drawing/2014/main" id="{4C1A8C8B-934A-04AF-536C-5816FDEE5B7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079568" y="0"/>
            <a:ext cx="1885950" cy="2000250"/>
          </a:xfrm>
          <a:prstGeom prst="rect">
            <a:avLst/>
          </a:prstGeom>
        </p:spPr>
      </p:pic>
      <p:pic>
        <p:nvPicPr>
          <p:cNvPr id="23" name="Gráfico 22">
            <a:extLst>
              <a:ext uri="{FF2B5EF4-FFF2-40B4-BE49-F238E27FC236}">
                <a16:creationId xmlns:a16="http://schemas.microsoft.com/office/drawing/2014/main" id="{8C8F8EC3-5551-6CB5-1B4B-B8336A8723E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182124" y="0"/>
            <a:ext cx="1885950" cy="2000250"/>
          </a:xfrm>
          <a:prstGeom prst="rect">
            <a:avLst/>
          </a:prstGeom>
        </p:spPr>
      </p:pic>
      <p:pic>
        <p:nvPicPr>
          <p:cNvPr id="50" name="Gráfico 49">
            <a:extLst>
              <a:ext uri="{FF2B5EF4-FFF2-40B4-BE49-F238E27FC236}">
                <a16:creationId xmlns:a16="http://schemas.microsoft.com/office/drawing/2014/main" id="{7C1C6994-F967-9E65-27C5-F2AA7778B42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170630" y="0"/>
            <a:ext cx="1885950" cy="2000250"/>
          </a:xfrm>
          <a:prstGeom prst="rect">
            <a:avLst/>
          </a:prstGeom>
        </p:spPr>
      </p:pic>
      <p:pic>
        <p:nvPicPr>
          <p:cNvPr id="51" name="Gráfico 50">
            <a:extLst>
              <a:ext uri="{FF2B5EF4-FFF2-40B4-BE49-F238E27FC236}">
                <a16:creationId xmlns:a16="http://schemas.microsoft.com/office/drawing/2014/main" id="{3D5DAE63-F900-5B90-0264-BE72D73331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3186" y="0"/>
            <a:ext cx="1885950" cy="2000250"/>
          </a:xfrm>
          <a:prstGeom prst="rect">
            <a:avLst/>
          </a:prstGeom>
        </p:spPr>
      </p:pic>
      <p:pic>
        <p:nvPicPr>
          <p:cNvPr id="52" name="Gráfico 51">
            <a:extLst>
              <a:ext uri="{FF2B5EF4-FFF2-40B4-BE49-F238E27FC236}">
                <a16:creationId xmlns:a16="http://schemas.microsoft.com/office/drawing/2014/main" id="{70DB8ACE-3ED8-9994-3E11-3AE0871393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51707" y="6282990"/>
            <a:ext cx="1885950" cy="2000250"/>
          </a:xfrm>
          <a:prstGeom prst="rect">
            <a:avLst/>
          </a:prstGeom>
        </p:spPr>
      </p:pic>
      <p:pic>
        <p:nvPicPr>
          <p:cNvPr id="53" name="Gráfico 52">
            <a:extLst>
              <a:ext uri="{FF2B5EF4-FFF2-40B4-BE49-F238E27FC236}">
                <a16:creationId xmlns:a16="http://schemas.microsoft.com/office/drawing/2014/main" id="{8668DCD3-5F9E-8D88-6303-C4F4B08B25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70630" y="6282990"/>
            <a:ext cx="1885950" cy="2000250"/>
          </a:xfrm>
          <a:prstGeom prst="rect">
            <a:avLst/>
          </a:prstGeom>
        </p:spPr>
      </p:pic>
      <p:sp>
        <p:nvSpPr>
          <p:cNvPr id="60" name="CuadroTexto 59">
            <a:extLst>
              <a:ext uri="{FF2B5EF4-FFF2-40B4-BE49-F238E27FC236}">
                <a16:creationId xmlns:a16="http://schemas.microsoft.com/office/drawing/2014/main" id="{12BD8AF7-5246-4617-F4F0-DD08F5C66186}"/>
              </a:ext>
            </a:extLst>
          </p:cNvPr>
          <p:cNvSpPr txBox="1"/>
          <p:nvPr/>
        </p:nvSpPr>
        <p:spPr>
          <a:xfrm>
            <a:off x="3043825" y="3694113"/>
            <a:ext cx="3492253" cy="1846659"/>
          </a:xfrm>
          <a:prstGeom prst="rect">
            <a:avLst/>
          </a:prstGeom>
          <a:noFill/>
        </p:spPr>
        <p:txBody>
          <a:bodyPr wrap="square" rtlCol="0">
            <a:spAutoFit/>
          </a:bodyPr>
          <a:lstStyle/>
          <a:p>
            <a:pPr algn="r"/>
            <a:r>
              <a:rPr lang="es-ES" sz="2400" b="1" dirty="0">
                <a:ea typeface="Roboto" panose="02000000000000000000" pitchFamily="2" charset="0"/>
              </a:rPr>
              <a:t>SHOPPER DE</a:t>
            </a:r>
          </a:p>
          <a:p>
            <a:pPr algn="r"/>
            <a:r>
              <a:rPr lang="es-ES" sz="3600" b="1" dirty="0">
                <a:ea typeface="Roboto" panose="02000000000000000000" pitchFamily="2" charset="0"/>
              </a:rPr>
              <a:t>ALGODÓN </a:t>
            </a:r>
            <a:r>
              <a:rPr lang="es-ES" sz="3600" b="1" spc="200" dirty="0">
                <a:ea typeface="Roboto" panose="02000000000000000000" pitchFamily="2" charset="0"/>
              </a:rPr>
              <a:t>NATURAL</a:t>
            </a:r>
          </a:p>
          <a:p>
            <a:pPr algn="r"/>
            <a:r>
              <a:rPr lang="es-ES" b="1" dirty="0"/>
              <a:t>Con asas de </a:t>
            </a:r>
            <a:r>
              <a:rPr lang="es-ES" b="1" dirty="0">
                <a:solidFill>
                  <a:schemeClr val="accent5">
                    <a:lumMod val="60000"/>
                    <a:lumOff val="40000"/>
                  </a:schemeClr>
                </a:solidFill>
              </a:rPr>
              <a:t>color</a:t>
            </a:r>
            <a:r>
              <a:rPr lang="es-ES" b="1" dirty="0"/>
              <a:t>.</a:t>
            </a:r>
          </a:p>
        </p:txBody>
      </p:sp>
      <p:pic>
        <p:nvPicPr>
          <p:cNvPr id="9" name="Imagen 8">
            <a:extLst>
              <a:ext uri="{FF2B5EF4-FFF2-40B4-BE49-F238E27FC236}">
                <a16:creationId xmlns:a16="http://schemas.microsoft.com/office/drawing/2014/main" id="{CBEB86A6-21EF-643D-BF1B-9B994E44F93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26738" y="2390680"/>
            <a:ext cx="2009340" cy="1000367"/>
          </a:xfrm>
          <a:prstGeom prst="rect">
            <a:avLst/>
          </a:prstGeom>
        </p:spPr>
      </p:pic>
      <p:sp>
        <p:nvSpPr>
          <p:cNvPr id="12" name="CuadroTexto 11">
            <a:extLst>
              <a:ext uri="{FF2B5EF4-FFF2-40B4-BE49-F238E27FC236}">
                <a16:creationId xmlns:a16="http://schemas.microsoft.com/office/drawing/2014/main" id="{B130A32C-7286-61C4-D161-859A43F3C086}"/>
              </a:ext>
            </a:extLst>
          </p:cNvPr>
          <p:cNvSpPr txBox="1"/>
          <p:nvPr/>
        </p:nvSpPr>
        <p:spPr>
          <a:xfrm>
            <a:off x="125080" y="5782093"/>
            <a:ext cx="4077222" cy="2308324"/>
          </a:xfrm>
          <a:prstGeom prst="rect">
            <a:avLst/>
          </a:prstGeom>
          <a:noFill/>
        </p:spPr>
        <p:txBody>
          <a:bodyPr wrap="square">
            <a:spAutoFit/>
          </a:bodyPr>
          <a:lstStyle/>
          <a:p>
            <a:endParaRPr lang="es-ES" sz="1800" dirty="0"/>
          </a:p>
          <a:p>
            <a:endParaRPr lang="es-ES" sz="1800" dirty="0"/>
          </a:p>
          <a:p>
            <a:r>
              <a:rPr lang="es-ES" sz="1800" b="1" dirty="0"/>
              <a:t>NOMBRE DE LA EMPRESA</a:t>
            </a:r>
          </a:p>
          <a:p>
            <a:r>
              <a:rPr lang="es-ES" sz="1800" b="1" dirty="0"/>
              <a:t>Nombre Apellido</a:t>
            </a:r>
          </a:p>
          <a:p>
            <a:r>
              <a:rPr lang="es-ES" sz="1800" dirty="0">
                <a:hlinkClick r:id="rId29"/>
              </a:rPr>
              <a:t>maildelcomercial@mail.es</a:t>
            </a:r>
            <a:endParaRPr lang="es-ES" sz="1800" dirty="0"/>
          </a:p>
          <a:p>
            <a:r>
              <a:rPr lang="es-ES" sz="1800" dirty="0"/>
              <a:t>Tlf.: 612 345 678</a:t>
            </a:r>
          </a:p>
          <a:p>
            <a:endParaRPr lang="es-ES" dirty="0"/>
          </a:p>
          <a:p>
            <a:r>
              <a:rPr lang="es-ES" sz="1800" dirty="0">
                <a:solidFill>
                  <a:schemeClr val="accent5">
                    <a:lumMod val="60000"/>
                    <a:lumOff val="40000"/>
                  </a:schemeClr>
                </a:solidFill>
              </a:rPr>
              <a:t>Febrero 2024</a:t>
            </a:r>
          </a:p>
        </p:txBody>
      </p:sp>
      <p:pic>
        <p:nvPicPr>
          <p:cNvPr id="3" name="Gráfico 2">
            <a:extLst>
              <a:ext uri="{FF2B5EF4-FFF2-40B4-BE49-F238E27FC236}">
                <a16:creationId xmlns:a16="http://schemas.microsoft.com/office/drawing/2014/main" id="{21057DAA-B615-2FE8-6590-8E0BCEB6020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538232" y="3251791"/>
            <a:ext cx="1587492" cy="1248416"/>
          </a:xfrm>
          <a:prstGeom prst="rect">
            <a:avLst/>
          </a:prstGeom>
        </p:spPr>
      </p:pic>
      <p:sp>
        <p:nvSpPr>
          <p:cNvPr id="4" name="Rectángulo 3">
            <a:extLst>
              <a:ext uri="{FF2B5EF4-FFF2-40B4-BE49-F238E27FC236}">
                <a16:creationId xmlns:a16="http://schemas.microsoft.com/office/drawing/2014/main" id="{297571F0-BFDE-26BC-8BC1-5C1D12047763}"/>
              </a:ext>
            </a:extLst>
          </p:cNvPr>
          <p:cNvSpPr/>
          <p:nvPr/>
        </p:nvSpPr>
        <p:spPr>
          <a:xfrm>
            <a:off x="2678913" y="5656702"/>
            <a:ext cx="1446811" cy="1251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áfico 1">
            <a:extLst>
              <a:ext uri="{FF2B5EF4-FFF2-40B4-BE49-F238E27FC236}">
                <a16:creationId xmlns:a16="http://schemas.microsoft.com/office/drawing/2014/main" id="{F3877B4D-4220-2DCE-EF8D-A0C7EEA5475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710571" y="5776705"/>
            <a:ext cx="1388718" cy="1031620"/>
          </a:xfrm>
          <a:prstGeom prst="rect">
            <a:avLst/>
          </a:prstGeom>
        </p:spPr>
      </p:pic>
      <p:pic>
        <p:nvPicPr>
          <p:cNvPr id="8" name="Imagen 7">
            <a:extLst>
              <a:ext uri="{FF2B5EF4-FFF2-40B4-BE49-F238E27FC236}">
                <a16:creationId xmlns:a16="http://schemas.microsoft.com/office/drawing/2014/main" id="{F943F13C-C523-5F60-3D75-AEA8C4FE8548}"/>
              </a:ext>
            </a:extLst>
          </p:cNvPr>
          <p:cNvPicPr>
            <a:picLocks noChangeAspect="1"/>
          </p:cNvPicPr>
          <p:nvPr/>
        </p:nvPicPr>
        <p:blipFill>
          <a:blip r:embed="rId34"/>
          <a:stretch>
            <a:fillRect/>
          </a:stretch>
        </p:blipFill>
        <p:spPr>
          <a:xfrm>
            <a:off x="-93322" y="7903075"/>
            <a:ext cx="7113100" cy="2565400"/>
          </a:xfrm>
          <a:prstGeom prst="rect">
            <a:avLst/>
          </a:prstGeom>
        </p:spPr>
      </p:pic>
    </p:spTree>
    <p:extLst>
      <p:ext uri="{BB962C8B-B14F-4D97-AF65-F5344CB8AC3E}">
        <p14:creationId xmlns:p14="http://schemas.microsoft.com/office/powerpoint/2010/main" val="163953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69BC68E-A0D6-6DBD-DE21-906994A051F0}"/>
              </a:ext>
            </a:extLst>
          </p:cNvPr>
          <p:cNvPicPr>
            <a:picLocks noChangeAspect="1"/>
          </p:cNvPicPr>
          <p:nvPr/>
        </p:nvPicPr>
        <p:blipFill>
          <a:blip r:embed="rId2"/>
          <a:stretch>
            <a:fillRect/>
          </a:stretch>
        </p:blipFill>
        <p:spPr>
          <a:xfrm>
            <a:off x="-275077" y="8380299"/>
            <a:ext cx="7231965" cy="2522959"/>
          </a:xfrm>
          <a:prstGeom prst="rect">
            <a:avLst/>
          </a:prstGeom>
        </p:spPr>
      </p:pic>
      <p:pic>
        <p:nvPicPr>
          <p:cNvPr id="5" name="Imagen 4">
            <a:extLst>
              <a:ext uri="{FF2B5EF4-FFF2-40B4-BE49-F238E27FC236}">
                <a16:creationId xmlns:a16="http://schemas.microsoft.com/office/drawing/2014/main" id="{65CE9398-1D77-977E-9411-14988EC75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77" y="1121234"/>
            <a:ext cx="4109638" cy="4109638"/>
          </a:xfrm>
          <a:prstGeom prst="rect">
            <a:avLst/>
          </a:prstGeom>
        </p:spPr>
      </p:pic>
      <p:sp>
        <p:nvSpPr>
          <p:cNvPr id="25" name="Rectángulo 24">
            <a:extLst>
              <a:ext uri="{FF2B5EF4-FFF2-40B4-BE49-F238E27FC236}">
                <a16:creationId xmlns:a16="http://schemas.microsoft.com/office/drawing/2014/main" id="{29F71C32-2BDC-2487-5B20-53E4BE3327F1}"/>
              </a:ext>
            </a:extLst>
          </p:cNvPr>
          <p:cNvSpPr/>
          <p:nvPr/>
        </p:nvSpPr>
        <p:spPr>
          <a:xfrm>
            <a:off x="3181611" y="-1"/>
            <a:ext cx="3892954" cy="2079871"/>
          </a:xfrm>
          <a:prstGeom prst="rect">
            <a:avLst/>
          </a:prstGeom>
          <a:solidFill>
            <a:srgbClr val="FFB5A8">
              <a:alpha val="653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2E046DB1-D55E-FD4E-A0E2-8F69E48DFEF3}"/>
              </a:ext>
            </a:extLst>
          </p:cNvPr>
          <p:cNvSpPr txBox="1"/>
          <p:nvPr/>
        </p:nvSpPr>
        <p:spPr>
          <a:xfrm>
            <a:off x="3299287" y="2392514"/>
            <a:ext cx="3558711" cy="1084912"/>
          </a:xfrm>
          <a:prstGeom prst="rect">
            <a:avLst/>
          </a:prstGeom>
          <a:noFill/>
        </p:spPr>
        <p:txBody>
          <a:bodyPr wrap="square" rtlCol="0">
            <a:spAutoFit/>
          </a:bodyPr>
          <a:lstStyle/>
          <a:p>
            <a:r>
              <a:rPr lang="es-ES" b="1" dirty="0">
                <a:ea typeface="Roboto" panose="02000000000000000000" pitchFamily="2" charset="0"/>
              </a:rPr>
              <a:t>Bolsa de Algodón Natural</a:t>
            </a:r>
          </a:p>
          <a:p>
            <a:r>
              <a:rPr lang="es-ES" sz="1200" dirty="0">
                <a:solidFill>
                  <a:schemeClr val="accent5">
                    <a:lumMod val="50000"/>
                  </a:schemeClr>
                </a:solidFill>
                <a:ea typeface="Roboto" panose="02000000000000000000" pitchFamily="2" charset="0"/>
              </a:rPr>
              <a:t>Ref. 16122</a:t>
            </a:r>
            <a:endParaRPr lang="es-ES" sz="1050" dirty="0">
              <a:solidFill>
                <a:schemeClr val="accent5">
                  <a:lumMod val="50000"/>
                </a:schemeClr>
              </a:solidFill>
              <a:ea typeface="Roboto" panose="02000000000000000000" pitchFamily="2" charset="0"/>
            </a:endParaRPr>
          </a:p>
          <a:p>
            <a:endParaRPr lang="es-ES" sz="1050" dirty="0">
              <a:solidFill>
                <a:schemeClr val="accent5">
                  <a:lumMod val="50000"/>
                </a:schemeClr>
              </a:solidFill>
              <a:ea typeface="Roboto" panose="02000000000000000000" pitchFamily="2" charset="0"/>
            </a:endParaRPr>
          </a:p>
          <a:p>
            <a:r>
              <a:rPr lang="es-ES" sz="1200" dirty="0">
                <a:solidFill>
                  <a:srgbClr val="343E44"/>
                </a:solidFill>
                <a:ea typeface="Roboto" panose="02000000000000000000" pitchFamily="2" charset="0"/>
              </a:rPr>
              <a:t>Bolsa de algodón natural de 135 g/m</a:t>
            </a:r>
            <a:r>
              <a:rPr lang="es-ES" sz="1200" baseline="30000" dirty="0">
                <a:solidFill>
                  <a:srgbClr val="343E44"/>
                </a:solidFill>
                <a:ea typeface="Roboto" panose="02000000000000000000" pitchFamily="2" charset="0"/>
              </a:rPr>
              <a:t>2</a:t>
            </a:r>
            <a:r>
              <a:rPr lang="es-ES" sz="1200" dirty="0">
                <a:solidFill>
                  <a:srgbClr val="343E44"/>
                </a:solidFill>
                <a:ea typeface="Roboto" panose="02000000000000000000" pitchFamily="2" charset="0"/>
              </a:rPr>
              <a:t> con </a:t>
            </a:r>
            <a:r>
              <a:rPr lang="es-ES" sz="1200" b="1" dirty="0">
                <a:solidFill>
                  <a:srgbClr val="343E44"/>
                </a:solidFill>
                <a:ea typeface="Roboto" panose="02000000000000000000" pitchFamily="2" charset="0"/>
              </a:rPr>
              <a:t>asas largas </a:t>
            </a:r>
            <a:r>
              <a:rPr lang="es-ES" sz="1200" dirty="0">
                <a:solidFill>
                  <a:srgbClr val="343E44"/>
                </a:solidFill>
                <a:ea typeface="Roboto" panose="02000000000000000000" pitchFamily="2" charset="0"/>
              </a:rPr>
              <a:t>de color.</a:t>
            </a:r>
            <a:endParaRPr lang="es-ES" sz="1200" dirty="0">
              <a:solidFill>
                <a:schemeClr val="accent5">
                  <a:lumMod val="50000"/>
                </a:schemeClr>
              </a:solidFill>
              <a:ea typeface="Roboto" panose="02000000000000000000" pitchFamily="2" charset="0"/>
            </a:endParaRPr>
          </a:p>
        </p:txBody>
      </p:sp>
      <p:sp>
        <p:nvSpPr>
          <p:cNvPr id="18" name="CuadroTexto 17">
            <a:extLst>
              <a:ext uri="{FF2B5EF4-FFF2-40B4-BE49-F238E27FC236}">
                <a16:creationId xmlns:a16="http://schemas.microsoft.com/office/drawing/2014/main" id="{897478DE-95F9-7F35-C942-8B3BB90699EC}"/>
              </a:ext>
            </a:extLst>
          </p:cNvPr>
          <p:cNvSpPr txBox="1"/>
          <p:nvPr/>
        </p:nvSpPr>
        <p:spPr>
          <a:xfrm>
            <a:off x="3481620" y="5124876"/>
            <a:ext cx="3592947" cy="307777"/>
          </a:xfrm>
          <a:prstGeom prst="rect">
            <a:avLst/>
          </a:prstGeom>
          <a:solidFill>
            <a:srgbClr val="FFB5A8"/>
          </a:solidFill>
        </p:spPr>
        <p:txBody>
          <a:bodyPr wrap="square" rtlCol="0">
            <a:spAutoFit/>
          </a:bodyPr>
          <a:lstStyle/>
          <a:p>
            <a:r>
              <a:rPr lang="es-ES" sz="1400" dirty="0">
                <a:solidFill>
                  <a:schemeClr val="accent5">
                    <a:lumMod val="50000"/>
                  </a:schemeClr>
                </a:solidFill>
              </a:rPr>
              <a:t>Precio para </a:t>
            </a:r>
            <a:r>
              <a:rPr lang="es-ES" sz="1400" b="1" dirty="0">
                <a:solidFill>
                  <a:schemeClr val="accent5">
                    <a:lumMod val="50000"/>
                  </a:schemeClr>
                </a:solidFill>
              </a:rPr>
              <a:t>100</a:t>
            </a:r>
            <a:r>
              <a:rPr lang="es-ES" sz="1400" dirty="0">
                <a:solidFill>
                  <a:schemeClr val="accent5">
                    <a:lumMod val="50000"/>
                  </a:schemeClr>
                </a:solidFill>
              </a:rPr>
              <a:t> unidades</a:t>
            </a:r>
          </a:p>
        </p:txBody>
      </p:sp>
      <p:sp>
        <p:nvSpPr>
          <p:cNvPr id="20" name="CuadroTexto 19">
            <a:extLst>
              <a:ext uri="{FF2B5EF4-FFF2-40B4-BE49-F238E27FC236}">
                <a16:creationId xmlns:a16="http://schemas.microsoft.com/office/drawing/2014/main" id="{945C977E-0804-F851-D579-81F3E5B99AC9}"/>
              </a:ext>
            </a:extLst>
          </p:cNvPr>
          <p:cNvSpPr txBox="1"/>
          <p:nvPr/>
        </p:nvSpPr>
        <p:spPr>
          <a:xfrm>
            <a:off x="3481619" y="5473456"/>
            <a:ext cx="3592947" cy="461665"/>
          </a:xfrm>
          <a:prstGeom prst="rect">
            <a:avLst/>
          </a:prstGeom>
          <a:noFill/>
        </p:spPr>
        <p:txBody>
          <a:bodyPr wrap="square" rtlCol="0">
            <a:spAutoFit/>
          </a:bodyPr>
          <a:lstStyle/>
          <a:p>
            <a:r>
              <a:rPr lang="es-ES" sz="2400" b="1" dirty="0">
                <a:ea typeface="Roboto" panose="02000000000000000000" pitchFamily="2" charset="0"/>
              </a:rPr>
              <a:t>X,XX €/</a:t>
            </a:r>
            <a:r>
              <a:rPr lang="es-ES" sz="2400" b="1" dirty="0" err="1">
                <a:ea typeface="Roboto" panose="02000000000000000000" pitchFamily="2" charset="0"/>
              </a:rPr>
              <a:t>ud.</a:t>
            </a:r>
            <a:r>
              <a:rPr lang="es-ES" sz="2400" b="1" dirty="0">
                <a:ea typeface="Roboto" panose="02000000000000000000" pitchFamily="2" charset="0"/>
              </a:rPr>
              <a:t> </a:t>
            </a:r>
            <a:endParaRPr lang="es-ES" sz="1600" dirty="0"/>
          </a:p>
        </p:txBody>
      </p:sp>
      <p:sp>
        <p:nvSpPr>
          <p:cNvPr id="22" name="CuadroTexto 21">
            <a:extLst>
              <a:ext uri="{FF2B5EF4-FFF2-40B4-BE49-F238E27FC236}">
                <a16:creationId xmlns:a16="http://schemas.microsoft.com/office/drawing/2014/main" id="{C1A71815-530B-7004-E56D-705B782B7DAE}"/>
              </a:ext>
            </a:extLst>
          </p:cNvPr>
          <p:cNvSpPr txBox="1"/>
          <p:nvPr/>
        </p:nvSpPr>
        <p:spPr>
          <a:xfrm>
            <a:off x="3481620" y="6094439"/>
            <a:ext cx="3592947" cy="307777"/>
          </a:xfrm>
          <a:prstGeom prst="rect">
            <a:avLst/>
          </a:prstGeom>
          <a:solidFill>
            <a:srgbClr val="FFB5A8">
              <a:alpha val="33000"/>
            </a:srgbClr>
          </a:solidFill>
        </p:spPr>
        <p:txBody>
          <a:bodyPr wrap="square" rtlCol="0">
            <a:spAutoFit/>
          </a:bodyPr>
          <a:lstStyle/>
          <a:p>
            <a:r>
              <a:rPr lang="es-ES" sz="1400" dirty="0">
                <a:solidFill>
                  <a:srgbClr val="A7794B"/>
                </a:solidFill>
              </a:rPr>
              <a:t>Precio para </a:t>
            </a:r>
            <a:r>
              <a:rPr lang="es-ES" sz="1400" b="1" dirty="0">
                <a:solidFill>
                  <a:srgbClr val="A7794B"/>
                </a:solidFill>
              </a:rPr>
              <a:t>500</a:t>
            </a:r>
            <a:r>
              <a:rPr lang="es-ES" sz="1400" dirty="0">
                <a:solidFill>
                  <a:srgbClr val="A7794B"/>
                </a:solidFill>
              </a:rPr>
              <a:t> unidades</a:t>
            </a:r>
          </a:p>
        </p:txBody>
      </p:sp>
      <p:sp>
        <p:nvSpPr>
          <p:cNvPr id="24" name="CuadroTexto 23">
            <a:extLst>
              <a:ext uri="{FF2B5EF4-FFF2-40B4-BE49-F238E27FC236}">
                <a16:creationId xmlns:a16="http://schemas.microsoft.com/office/drawing/2014/main" id="{1B33FFAA-4724-B4E0-C20B-F56F2FDA7E54}"/>
              </a:ext>
            </a:extLst>
          </p:cNvPr>
          <p:cNvSpPr txBox="1"/>
          <p:nvPr/>
        </p:nvSpPr>
        <p:spPr>
          <a:xfrm>
            <a:off x="3481619" y="6443019"/>
            <a:ext cx="3592947" cy="461665"/>
          </a:xfrm>
          <a:prstGeom prst="rect">
            <a:avLst/>
          </a:prstGeom>
          <a:noFill/>
        </p:spPr>
        <p:txBody>
          <a:bodyPr wrap="square" rtlCol="0">
            <a:spAutoFit/>
          </a:bodyPr>
          <a:lstStyle/>
          <a:p>
            <a:r>
              <a:rPr lang="es-ES" sz="2400" b="1" dirty="0">
                <a:ea typeface="Roboto" panose="02000000000000000000" pitchFamily="2" charset="0"/>
              </a:rPr>
              <a:t>X,XX €/</a:t>
            </a:r>
            <a:r>
              <a:rPr lang="es-ES" sz="2400" b="1" dirty="0" err="1">
                <a:ea typeface="Roboto" panose="02000000000000000000" pitchFamily="2" charset="0"/>
              </a:rPr>
              <a:t>ud.</a:t>
            </a:r>
            <a:endParaRPr lang="es-ES" sz="1600" dirty="0"/>
          </a:p>
        </p:txBody>
      </p:sp>
      <p:sp>
        <p:nvSpPr>
          <p:cNvPr id="26" name="CuadroTexto 25">
            <a:extLst>
              <a:ext uri="{FF2B5EF4-FFF2-40B4-BE49-F238E27FC236}">
                <a16:creationId xmlns:a16="http://schemas.microsoft.com/office/drawing/2014/main" id="{5BC3FDE1-100D-2D03-0066-0392E2038337}"/>
              </a:ext>
            </a:extLst>
          </p:cNvPr>
          <p:cNvSpPr txBox="1"/>
          <p:nvPr/>
        </p:nvSpPr>
        <p:spPr>
          <a:xfrm>
            <a:off x="3481619" y="7054551"/>
            <a:ext cx="3592947" cy="307777"/>
          </a:xfrm>
          <a:prstGeom prst="rect">
            <a:avLst/>
          </a:prstGeom>
          <a:solidFill>
            <a:schemeClr val="accent1">
              <a:lumMod val="20000"/>
              <a:lumOff val="80000"/>
            </a:schemeClr>
          </a:solidFill>
        </p:spPr>
        <p:txBody>
          <a:bodyPr wrap="square" rtlCol="0">
            <a:spAutoFit/>
          </a:bodyPr>
          <a:lstStyle/>
          <a:p>
            <a:r>
              <a:rPr lang="es-ES" sz="1400" dirty="0">
                <a:solidFill>
                  <a:srgbClr val="A7794B"/>
                </a:solidFill>
              </a:rPr>
              <a:t>Precio para </a:t>
            </a:r>
            <a:r>
              <a:rPr lang="es-ES" sz="1400" b="1" dirty="0">
                <a:solidFill>
                  <a:srgbClr val="A7794B"/>
                </a:solidFill>
              </a:rPr>
              <a:t>1.000</a:t>
            </a:r>
            <a:r>
              <a:rPr lang="es-ES" sz="1400" dirty="0">
                <a:solidFill>
                  <a:srgbClr val="A7794B"/>
                </a:solidFill>
              </a:rPr>
              <a:t> unidades</a:t>
            </a:r>
          </a:p>
        </p:txBody>
      </p:sp>
      <p:sp>
        <p:nvSpPr>
          <p:cNvPr id="28" name="CuadroTexto 27">
            <a:extLst>
              <a:ext uri="{FF2B5EF4-FFF2-40B4-BE49-F238E27FC236}">
                <a16:creationId xmlns:a16="http://schemas.microsoft.com/office/drawing/2014/main" id="{B9366129-9BA5-21A7-ABF9-AB1BECF0A1C5}"/>
              </a:ext>
            </a:extLst>
          </p:cNvPr>
          <p:cNvSpPr txBox="1"/>
          <p:nvPr/>
        </p:nvSpPr>
        <p:spPr>
          <a:xfrm>
            <a:off x="3481618" y="7403131"/>
            <a:ext cx="3592947" cy="461665"/>
          </a:xfrm>
          <a:prstGeom prst="rect">
            <a:avLst/>
          </a:prstGeom>
          <a:noFill/>
        </p:spPr>
        <p:txBody>
          <a:bodyPr wrap="square" rtlCol="0">
            <a:spAutoFit/>
          </a:bodyPr>
          <a:lstStyle/>
          <a:p>
            <a:r>
              <a:rPr lang="es-ES" sz="2400" b="1" dirty="0">
                <a:ea typeface="Roboto" panose="02000000000000000000" pitchFamily="2" charset="0"/>
              </a:rPr>
              <a:t>X,XX €/</a:t>
            </a:r>
            <a:r>
              <a:rPr lang="es-ES" sz="2400" b="1" dirty="0" err="1">
                <a:ea typeface="Roboto" panose="02000000000000000000" pitchFamily="2" charset="0"/>
              </a:rPr>
              <a:t>ud.</a:t>
            </a:r>
            <a:endParaRPr lang="es-ES" sz="1600" dirty="0"/>
          </a:p>
        </p:txBody>
      </p:sp>
      <p:pic>
        <p:nvPicPr>
          <p:cNvPr id="2" name="Imagen 1">
            <a:extLst>
              <a:ext uri="{FF2B5EF4-FFF2-40B4-BE49-F238E27FC236}">
                <a16:creationId xmlns:a16="http://schemas.microsoft.com/office/drawing/2014/main" id="{C16424E1-5C4C-23C3-1BDD-4DAE5BCC7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569" y="467227"/>
            <a:ext cx="2009340" cy="1000367"/>
          </a:xfrm>
          <a:prstGeom prst="rect">
            <a:avLst/>
          </a:prstGeom>
        </p:spPr>
      </p:pic>
      <p:sp>
        <p:nvSpPr>
          <p:cNvPr id="17" name="CuadroTexto 16">
            <a:extLst>
              <a:ext uri="{FF2B5EF4-FFF2-40B4-BE49-F238E27FC236}">
                <a16:creationId xmlns:a16="http://schemas.microsoft.com/office/drawing/2014/main" id="{81C06232-2CD5-693C-A2ED-04118DEF7B00}"/>
              </a:ext>
            </a:extLst>
          </p:cNvPr>
          <p:cNvSpPr txBox="1"/>
          <p:nvPr/>
        </p:nvSpPr>
        <p:spPr>
          <a:xfrm>
            <a:off x="3809379" y="262418"/>
            <a:ext cx="1979114" cy="307777"/>
          </a:xfrm>
          <a:prstGeom prst="rect">
            <a:avLst/>
          </a:prstGeom>
          <a:noFill/>
        </p:spPr>
        <p:txBody>
          <a:bodyPr wrap="square" rtlCol="0">
            <a:spAutoFit/>
          </a:bodyPr>
          <a:lstStyle/>
          <a:p>
            <a:r>
              <a:rPr lang="es-ES" sz="1400" b="1" dirty="0">
                <a:solidFill>
                  <a:schemeClr val="accent5">
                    <a:lumMod val="50000"/>
                  </a:schemeClr>
                </a:solidFill>
              </a:rPr>
              <a:t>DATOS DE INTERÉS</a:t>
            </a:r>
          </a:p>
        </p:txBody>
      </p:sp>
      <p:sp>
        <p:nvSpPr>
          <p:cNvPr id="13" name="CuadroTexto 12">
            <a:extLst>
              <a:ext uri="{FF2B5EF4-FFF2-40B4-BE49-F238E27FC236}">
                <a16:creationId xmlns:a16="http://schemas.microsoft.com/office/drawing/2014/main" id="{135ECEF4-136E-3AEB-3FAA-953F8F2BFF50}"/>
              </a:ext>
            </a:extLst>
          </p:cNvPr>
          <p:cNvSpPr txBox="1"/>
          <p:nvPr/>
        </p:nvSpPr>
        <p:spPr>
          <a:xfrm>
            <a:off x="3327097" y="675451"/>
            <a:ext cx="3353068" cy="1323439"/>
          </a:xfrm>
          <a:prstGeom prst="rect">
            <a:avLst/>
          </a:prstGeom>
          <a:noFill/>
        </p:spPr>
        <p:txBody>
          <a:bodyPr wrap="square" rtlCol="0">
            <a:spAutoFit/>
          </a:bodyPr>
          <a:lstStyle/>
          <a:p>
            <a:r>
              <a:rPr lang="es-ES" sz="1000" b="1" dirty="0">
                <a:solidFill>
                  <a:schemeClr val="accent5">
                    <a:lumMod val="50000"/>
                  </a:schemeClr>
                </a:solidFill>
                <a:latin typeface="Calibri" panose="020F0502020204030204" pitchFamily="34" charset="0"/>
                <a:cs typeface="Calibri" panose="020F0502020204030204" pitchFamily="34" charset="0"/>
              </a:rPr>
              <a:t>Standard 100 de OEKO-TEX®  </a:t>
            </a:r>
            <a:r>
              <a:rPr lang="es-ES" sz="1000" dirty="0">
                <a:solidFill>
                  <a:schemeClr val="accent5">
                    <a:lumMod val="50000"/>
                  </a:schemeClr>
                </a:solidFill>
                <a:latin typeface="Calibri" panose="020F0502020204030204" pitchFamily="34" charset="0"/>
                <a:cs typeface="Calibri" panose="020F0502020204030204" pitchFamily="34" charset="0"/>
              </a:rPr>
              <a:t>e</a:t>
            </a:r>
            <a:r>
              <a:rPr lang="es-ES" sz="1000" b="0" i="0" dirty="0">
                <a:solidFill>
                  <a:schemeClr val="accent5">
                    <a:lumMod val="50000"/>
                  </a:schemeClr>
                </a:solidFill>
                <a:effectLst/>
              </a:rPr>
              <a:t>s la etiqueta ecológica más utilizada en el mundo para garantizar que los productos textiles etiquetados han sido analizados ante más de 300 sustancias nocivas que podrían ser perjudiciales para la salud, así como parámetros preventivos. </a:t>
            </a:r>
            <a:r>
              <a:rPr lang="es-ES" sz="1000" dirty="0">
                <a:solidFill>
                  <a:schemeClr val="accent5">
                    <a:lumMod val="50000"/>
                  </a:schemeClr>
                </a:solidFill>
                <a:latin typeface="Calibri" panose="020F0502020204030204" pitchFamily="34" charset="0"/>
                <a:cs typeface="Calibri" panose="020F0502020204030204" pitchFamily="34" charset="0"/>
              </a:rPr>
              <a:t>Es sinónimo de confianza del cliente y alta seguridad en el producto. Todos nuestros productos de algodón natural (sin teñir) están certificados </a:t>
            </a:r>
            <a:r>
              <a:rPr lang="es-ES" sz="1000" b="1" dirty="0">
                <a:solidFill>
                  <a:schemeClr val="accent5">
                    <a:lumMod val="50000"/>
                  </a:schemeClr>
                </a:solidFill>
                <a:latin typeface="Calibri" panose="020F0502020204030204" pitchFamily="34" charset="0"/>
                <a:cs typeface="Calibri" panose="020F0502020204030204" pitchFamily="34" charset="0"/>
              </a:rPr>
              <a:t>Standard 100 de OEKO-TEX®.</a:t>
            </a:r>
            <a:endParaRPr lang="es-ES" sz="1000" dirty="0">
              <a:solidFill>
                <a:schemeClr val="accent5">
                  <a:lumMod val="50000"/>
                </a:schemeClr>
              </a:solidFill>
              <a:cs typeface="Calibri" panose="020F0502020204030204" pitchFamily="34" charset="0"/>
            </a:endParaRPr>
          </a:p>
        </p:txBody>
      </p:sp>
      <p:pic>
        <p:nvPicPr>
          <p:cNvPr id="23" name="Gráfico 22">
            <a:extLst>
              <a:ext uri="{FF2B5EF4-FFF2-40B4-BE49-F238E27FC236}">
                <a16:creationId xmlns:a16="http://schemas.microsoft.com/office/drawing/2014/main" id="{450FF15F-EF46-D149-D378-485F3B359F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1618" y="252427"/>
            <a:ext cx="327761" cy="327761"/>
          </a:xfrm>
          <a:prstGeom prst="rect">
            <a:avLst/>
          </a:prstGeom>
        </p:spPr>
      </p:pic>
      <p:pic>
        <p:nvPicPr>
          <p:cNvPr id="38" name="Gráfico 37" descr="Regla">
            <a:extLst>
              <a:ext uri="{FF2B5EF4-FFF2-40B4-BE49-F238E27FC236}">
                <a16:creationId xmlns:a16="http://schemas.microsoft.com/office/drawing/2014/main" id="{98EBA5EE-673A-2074-6358-0B35D65EB1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25978" y="3746753"/>
            <a:ext cx="281726" cy="281726"/>
          </a:xfrm>
          <a:prstGeom prst="rect">
            <a:avLst/>
          </a:prstGeom>
        </p:spPr>
      </p:pic>
      <p:sp>
        <p:nvSpPr>
          <p:cNvPr id="40" name="CuadroTexto 39">
            <a:extLst>
              <a:ext uri="{FF2B5EF4-FFF2-40B4-BE49-F238E27FC236}">
                <a16:creationId xmlns:a16="http://schemas.microsoft.com/office/drawing/2014/main" id="{B86C9164-2754-A30C-3319-E9D542226AE1}"/>
              </a:ext>
            </a:extLst>
          </p:cNvPr>
          <p:cNvSpPr txBox="1"/>
          <p:nvPr/>
        </p:nvSpPr>
        <p:spPr>
          <a:xfrm>
            <a:off x="3809379" y="3753692"/>
            <a:ext cx="2228166" cy="276999"/>
          </a:xfrm>
          <a:prstGeom prst="rect">
            <a:avLst/>
          </a:prstGeom>
          <a:noFill/>
        </p:spPr>
        <p:txBody>
          <a:bodyPr wrap="square">
            <a:spAutoFit/>
          </a:bodyPr>
          <a:lstStyle/>
          <a:p>
            <a:r>
              <a:rPr lang="es-ES" sz="1200" dirty="0">
                <a:solidFill>
                  <a:srgbClr val="343E44"/>
                </a:solidFill>
                <a:ea typeface="Roboto" panose="02000000000000000000" pitchFamily="2" charset="0"/>
              </a:rPr>
              <a:t>38 x 42 cm</a:t>
            </a:r>
            <a:endParaRPr lang="es-ES" sz="1200" dirty="0"/>
          </a:p>
        </p:txBody>
      </p:sp>
      <p:pic>
        <p:nvPicPr>
          <p:cNvPr id="43" name="Gráfico 42" descr="Flecha con curva ligera">
            <a:extLst>
              <a:ext uri="{FF2B5EF4-FFF2-40B4-BE49-F238E27FC236}">
                <a16:creationId xmlns:a16="http://schemas.microsoft.com/office/drawing/2014/main" id="{665D8862-BBB6-1833-FC90-FB98C297B2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5194" y="7947752"/>
            <a:ext cx="613810" cy="613810"/>
          </a:xfrm>
          <a:prstGeom prst="rect">
            <a:avLst/>
          </a:prstGeom>
        </p:spPr>
      </p:pic>
      <p:sp>
        <p:nvSpPr>
          <p:cNvPr id="4" name="CuadroTexto 3">
            <a:extLst>
              <a:ext uri="{FF2B5EF4-FFF2-40B4-BE49-F238E27FC236}">
                <a16:creationId xmlns:a16="http://schemas.microsoft.com/office/drawing/2014/main" id="{BD05DED5-E544-4A9D-58E2-6B726547700A}"/>
              </a:ext>
            </a:extLst>
          </p:cNvPr>
          <p:cNvSpPr txBox="1"/>
          <p:nvPr/>
        </p:nvSpPr>
        <p:spPr>
          <a:xfrm>
            <a:off x="3299288" y="4220216"/>
            <a:ext cx="3657600" cy="646331"/>
          </a:xfrm>
          <a:prstGeom prst="rect">
            <a:avLst/>
          </a:prstGeom>
          <a:noFill/>
        </p:spPr>
        <p:txBody>
          <a:bodyPr wrap="square">
            <a:spAutoFit/>
          </a:bodyPr>
          <a:lstStyle/>
          <a:p>
            <a:r>
              <a:rPr lang="es-ES" sz="1200" dirty="0">
                <a:solidFill>
                  <a:srgbClr val="343E44"/>
                </a:solidFill>
                <a:ea typeface="Roboto" panose="02000000000000000000" pitchFamily="2" charset="0"/>
              </a:rPr>
              <a:t>Nota: Las bolsas de plástico de un solo uso son peligrosas para los ecosistemas acuáticos. Elige una</a:t>
            </a:r>
          </a:p>
          <a:p>
            <a:r>
              <a:rPr lang="es-ES" sz="1200" dirty="0">
                <a:solidFill>
                  <a:srgbClr val="343E44"/>
                </a:solidFill>
                <a:ea typeface="Roboto" panose="02000000000000000000" pitchFamily="2" charset="0"/>
              </a:rPr>
              <a:t>Bolsa ¡reutilizable! y reutilízala tanto como sea posible.       </a:t>
            </a:r>
            <a:endParaRPr lang="es-ES" dirty="0"/>
          </a:p>
        </p:txBody>
      </p:sp>
      <p:sp>
        <p:nvSpPr>
          <p:cNvPr id="7" name="CuadroTexto 6">
            <a:extLst>
              <a:ext uri="{FF2B5EF4-FFF2-40B4-BE49-F238E27FC236}">
                <a16:creationId xmlns:a16="http://schemas.microsoft.com/office/drawing/2014/main" id="{9ABF64E3-CEC2-E83F-248C-4C4395CF9FC1}"/>
              </a:ext>
            </a:extLst>
          </p:cNvPr>
          <p:cNvSpPr txBox="1"/>
          <p:nvPr/>
        </p:nvSpPr>
        <p:spPr>
          <a:xfrm>
            <a:off x="895717" y="7242058"/>
            <a:ext cx="1827883" cy="584775"/>
          </a:xfrm>
          <a:prstGeom prst="rect">
            <a:avLst/>
          </a:prstGeom>
          <a:noFill/>
        </p:spPr>
        <p:txBody>
          <a:bodyPr wrap="square" rtlCol="0">
            <a:spAutoFit/>
          </a:bodyPr>
          <a:lstStyle/>
          <a:p>
            <a:pPr algn="ctr"/>
            <a:r>
              <a:rPr lang="es-ES" sz="1600" dirty="0">
                <a:solidFill>
                  <a:srgbClr val="FFB5A8"/>
                </a:solidFill>
                <a:ea typeface="Roboto" panose="02000000000000000000" pitchFamily="2" charset="0"/>
              </a:rPr>
              <a:t>También disponible</a:t>
            </a:r>
          </a:p>
          <a:p>
            <a:pPr algn="ctr"/>
            <a:r>
              <a:rPr lang="es-ES" sz="1600" dirty="0">
                <a:solidFill>
                  <a:srgbClr val="FFB5A8"/>
                </a:solidFill>
                <a:ea typeface="Roboto" panose="02000000000000000000" pitchFamily="2" charset="0"/>
              </a:rPr>
              <a:t>en </a:t>
            </a:r>
            <a:r>
              <a:rPr lang="es-ES" sz="1600" b="1" dirty="0">
                <a:solidFill>
                  <a:srgbClr val="FFB5A8"/>
                </a:solidFill>
                <a:latin typeface="Calibri" panose="020F0502020204030204" pitchFamily="34" charset="0"/>
                <a:ea typeface="Roboto" panose="02000000000000000000" pitchFamily="2" charset="0"/>
                <a:cs typeface="Calibri" panose="020F0502020204030204" pitchFamily="34" charset="0"/>
              </a:rPr>
              <a:t>220 g/m</a:t>
            </a:r>
            <a:r>
              <a:rPr lang="es-ES" sz="1600" b="1" baseline="30000" dirty="0">
                <a:solidFill>
                  <a:srgbClr val="FFB5A8"/>
                </a:solidFill>
                <a:latin typeface="Calibri" panose="020F0502020204030204" pitchFamily="34" charset="0"/>
                <a:ea typeface="Roboto" panose="02000000000000000000" pitchFamily="2" charset="0"/>
                <a:cs typeface="Calibri" panose="020F0502020204030204" pitchFamily="34" charset="0"/>
              </a:rPr>
              <a:t>2</a:t>
            </a:r>
            <a:r>
              <a:rPr lang="es-ES" sz="1600" dirty="0">
                <a:solidFill>
                  <a:srgbClr val="FFB5A8"/>
                </a:solidFill>
                <a:latin typeface="Calibri" panose="020F0502020204030204" pitchFamily="34" charset="0"/>
                <a:ea typeface="Roboto" panose="02000000000000000000" pitchFamily="2" charset="0"/>
                <a:cs typeface="Calibri" panose="020F0502020204030204" pitchFamily="34" charset="0"/>
              </a:rPr>
              <a:t>.</a:t>
            </a:r>
          </a:p>
        </p:txBody>
      </p:sp>
      <p:pic>
        <p:nvPicPr>
          <p:cNvPr id="33" name="Imagen 32">
            <a:extLst>
              <a:ext uri="{FF2B5EF4-FFF2-40B4-BE49-F238E27FC236}">
                <a16:creationId xmlns:a16="http://schemas.microsoft.com/office/drawing/2014/main" id="{DF0FA11E-0654-8506-22F0-A841A6587E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804" y="4738495"/>
            <a:ext cx="576682" cy="1041453"/>
          </a:xfrm>
          <a:prstGeom prst="rect">
            <a:avLst/>
          </a:prstGeom>
        </p:spPr>
      </p:pic>
      <p:pic>
        <p:nvPicPr>
          <p:cNvPr id="34" name="Imagen 33">
            <a:extLst>
              <a:ext uri="{FF2B5EF4-FFF2-40B4-BE49-F238E27FC236}">
                <a16:creationId xmlns:a16="http://schemas.microsoft.com/office/drawing/2014/main" id="{5083AD43-2EB7-B07C-4B09-B3CEF3B53F9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25692" y="4738496"/>
            <a:ext cx="538432" cy="1041454"/>
          </a:xfrm>
          <a:prstGeom prst="rect">
            <a:avLst/>
          </a:prstGeom>
        </p:spPr>
      </p:pic>
      <p:pic>
        <p:nvPicPr>
          <p:cNvPr id="35" name="Imagen 34">
            <a:extLst>
              <a:ext uri="{FF2B5EF4-FFF2-40B4-BE49-F238E27FC236}">
                <a16:creationId xmlns:a16="http://schemas.microsoft.com/office/drawing/2014/main" id="{F12EC799-BBDD-FADA-84E9-199F8804968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889005" y="4754563"/>
            <a:ext cx="578178" cy="1036168"/>
          </a:xfrm>
          <a:prstGeom prst="rect">
            <a:avLst/>
          </a:prstGeom>
        </p:spPr>
      </p:pic>
      <p:pic>
        <p:nvPicPr>
          <p:cNvPr id="36" name="Imagen 35">
            <a:extLst>
              <a:ext uri="{FF2B5EF4-FFF2-40B4-BE49-F238E27FC236}">
                <a16:creationId xmlns:a16="http://schemas.microsoft.com/office/drawing/2014/main" id="{36724620-52BB-F14C-1D2E-8F3B9401A8E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2481578" y="4770910"/>
            <a:ext cx="549651" cy="1024207"/>
          </a:xfrm>
          <a:prstGeom prst="rect">
            <a:avLst/>
          </a:prstGeom>
        </p:spPr>
      </p:pic>
      <p:pic>
        <p:nvPicPr>
          <p:cNvPr id="37" name="Imagen 36">
            <a:extLst>
              <a:ext uri="{FF2B5EF4-FFF2-40B4-BE49-F238E27FC236}">
                <a16:creationId xmlns:a16="http://schemas.microsoft.com/office/drawing/2014/main" id="{1DA03EF6-B312-D1AF-3566-A68E9ED30F4C}"/>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47505" y="5905680"/>
            <a:ext cx="595945" cy="1042023"/>
          </a:xfrm>
          <a:prstGeom prst="rect">
            <a:avLst/>
          </a:prstGeom>
        </p:spPr>
      </p:pic>
      <p:pic>
        <p:nvPicPr>
          <p:cNvPr id="39" name="Imagen 38">
            <a:extLst>
              <a:ext uri="{FF2B5EF4-FFF2-40B4-BE49-F238E27FC236}">
                <a16:creationId xmlns:a16="http://schemas.microsoft.com/office/drawing/2014/main" id="{CEAC6CF2-0BDA-FBE5-691B-1C4E47641A9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64544" y="5893159"/>
            <a:ext cx="595945" cy="1053909"/>
          </a:xfrm>
          <a:prstGeom prst="rect">
            <a:avLst/>
          </a:prstGeom>
        </p:spPr>
      </p:pic>
      <p:pic>
        <p:nvPicPr>
          <p:cNvPr id="42" name="Imagen 41">
            <a:extLst>
              <a:ext uri="{FF2B5EF4-FFF2-40B4-BE49-F238E27FC236}">
                <a16:creationId xmlns:a16="http://schemas.microsoft.com/office/drawing/2014/main" id="{28CAB2A8-1AC1-11B8-290B-33022C851C2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881583" y="5907912"/>
            <a:ext cx="613542" cy="1053909"/>
          </a:xfrm>
          <a:prstGeom prst="rect">
            <a:avLst/>
          </a:prstGeom>
        </p:spPr>
      </p:pic>
      <p:sp>
        <p:nvSpPr>
          <p:cNvPr id="45" name="CuadroTexto 44">
            <a:extLst>
              <a:ext uri="{FF2B5EF4-FFF2-40B4-BE49-F238E27FC236}">
                <a16:creationId xmlns:a16="http://schemas.microsoft.com/office/drawing/2014/main" id="{A10C71F1-DE3E-3F0E-86D9-839B97AEFC68}"/>
              </a:ext>
            </a:extLst>
          </p:cNvPr>
          <p:cNvSpPr txBox="1"/>
          <p:nvPr/>
        </p:nvSpPr>
        <p:spPr>
          <a:xfrm>
            <a:off x="806420" y="5698946"/>
            <a:ext cx="324446" cy="246221"/>
          </a:xfrm>
          <a:prstGeom prst="rect">
            <a:avLst/>
          </a:prstGeom>
          <a:noFill/>
        </p:spPr>
        <p:txBody>
          <a:bodyPr wrap="square" rtlCol="0">
            <a:spAutoFit/>
          </a:bodyPr>
          <a:lstStyle/>
          <a:p>
            <a:r>
              <a:rPr lang="es-ES" sz="1000" dirty="0">
                <a:solidFill>
                  <a:schemeClr val="accent5">
                    <a:lumMod val="50000"/>
                  </a:schemeClr>
                </a:solidFill>
                <a:ea typeface="Roboto" panose="02000000000000000000" pitchFamily="2" charset="0"/>
              </a:rPr>
              <a:t>02</a:t>
            </a:r>
          </a:p>
        </p:txBody>
      </p:sp>
      <p:sp>
        <p:nvSpPr>
          <p:cNvPr id="47" name="CuadroTexto 46">
            <a:extLst>
              <a:ext uri="{FF2B5EF4-FFF2-40B4-BE49-F238E27FC236}">
                <a16:creationId xmlns:a16="http://schemas.microsoft.com/office/drawing/2014/main" id="{4120197C-AF33-5990-6A07-AF628BE60AD2}"/>
              </a:ext>
            </a:extLst>
          </p:cNvPr>
          <p:cNvSpPr txBox="1"/>
          <p:nvPr/>
        </p:nvSpPr>
        <p:spPr>
          <a:xfrm>
            <a:off x="1409246" y="5698946"/>
            <a:ext cx="324446" cy="246221"/>
          </a:xfrm>
          <a:prstGeom prst="rect">
            <a:avLst/>
          </a:prstGeom>
          <a:noFill/>
        </p:spPr>
        <p:txBody>
          <a:bodyPr wrap="square" rtlCol="0">
            <a:spAutoFit/>
          </a:bodyPr>
          <a:lstStyle/>
          <a:p>
            <a:r>
              <a:rPr lang="es-ES" sz="1000" dirty="0">
                <a:solidFill>
                  <a:schemeClr val="accent5">
                    <a:lumMod val="50000"/>
                  </a:schemeClr>
                </a:solidFill>
                <a:ea typeface="Roboto" panose="02000000000000000000" pitchFamily="2" charset="0"/>
              </a:rPr>
              <a:t>03</a:t>
            </a:r>
          </a:p>
        </p:txBody>
      </p:sp>
      <p:sp>
        <p:nvSpPr>
          <p:cNvPr id="48" name="CuadroTexto 47">
            <a:extLst>
              <a:ext uri="{FF2B5EF4-FFF2-40B4-BE49-F238E27FC236}">
                <a16:creationId xmlns:a16="http://schemas.microsoft.com/office/drawing/2014/main" id="{48F44D0A-0EC1-3FA9-D771-E6CFBCDC1343}"/>
              </a:ext>
            </a:extLst>
          </p:cNvPr>
          <p:cNvSpPr txBox="1"/>
          <p:nvPr/>
        </p:nvSpPr>
        <p:spPr>
          <a:xfrm>
            <a:off x="2018846" y="5698946"/>
            <a:ext cx="324446" cy="246221"/>
          </a:xfrm>
          <a:prstGeom prst="rect">
            <a:avLst/>
          </a:prstGeom>
          <a:noFill/>
        </p:spPr>
        <p:txBody>
          <a:bodyPr wrap="square" rtlCol="0">
            <a:spAutoFit/>
          </a:bodyPr>
          <a:lstStyle/>
          <a:p>
            <a:r>
              <a:rPr lang="es-ES" sz="1000" dirty="0">
                <a:solidFill>
                  <a:schemeClr val="accent5">
                    <a:lumMod val="50000"/>
                  </a:schemeClr>
                </a:solidFill>
                <a:ea typeface="Roboto" panose="02000000000000000000" pitchFamily="2" charset="0"/>
              </a:rPr>
              <a:t>04</a:t>
            </a:r>
          </a:p>
        </p:txBody>
      </p:sp>
      <p:sp>
        <p:nvSpPr>
          <p:cNvPr id="49" name="CuadroTexto 48">
            <a:extLst>
              <a:ext uri="{FF2B5EF4-FFF2-40B4-BE49-F238E27FC236}">
                <a16:creationId xmlns:a16="http://schemas.microsoft.com/office/drawing/2014/main" id="{043DBB61-82A6-DF15-9E13-AF6DC28C2C96}"/>
              </a:ext>
            </a:extLst>
          </p:cNvPr>
          <p:cNvSpPr txBox="1"/>
          <p:nvPr/>
        </p:nvSpPr>
        <p:spPr>
          <a:xfrm>
            <a:off x="2608126" y="5698946"/>
            <a:ext cx="324446" cy="246221"/>
          </a:xfrm>
          <a:prstGeom prst="rect">
            <a:avLst/>
          </a:prstGeom>
          <a:noFill/>
        </p:spPr>
        <p:txBody>
          <a:bodyPr wrap="square" rtlCol="0">
            <a:spAutoFit/>
          </a:bodyPr>
          <a:lstStyle/>
          <a:p>
            <a:r>
              <a:rPr lang="es-ES" sz="1000" dirty="0">
                <a:solidFill>
                  <a:schemeClr val="accent5">
                    <a:lumMod val="50000"/>
                  </a:schemeClr>
                </a:solidFill>
                <a:ea typeface="Roboto" panose="02000000000000000000" pitchFamily="2" charset="0"/>
              </a:rPr>
              <a:t>05</a:t>
            </a:r>
          </a:p>
        </p:txBody>
      </p:sp>
      <p:sp>
        <p:nvSpPr>
          <p:cNvPr id="50" name="CuadroTexto 49">
            <a:extLst>
              <a:ext uri="{FF2B5EF4-FFF2-40B4-BE49-F238E27FC236}">
                <a16:creationId xmlns:a16="http://schemas.microsoft.com/office/drawing/2014/main" id="{D3BFDA22-9485-7B82-8646-D2D4692EAC9A}"/>
              </a:ext>
            </a:extLst>
          </p:cNvPr>
          <p:cNvSpPr txBox="1"/>
          <p:nvPr/>
        </p:nvSpPr>
        <p:spPr>
          <a:xfrm>
            <a:off x="806420" y="6931692"/>
            <a:ext cx="324446" cy="246221"/>
          </a:xfrm>
          <a:prstGeom prst="rect">
            <a:avLst/>
          </a:prstGeom>
          <a:noFill/>
        </p:spPr>
        <p:txBody>
          <a:bodyPr wrap="square" rtlCol="0">
            <a:spAutoFit/>
          </a:bodyPr>
          <a:lstStyle/>
          <a:p>
            <a:r>
              <a:rPr lang="es-ES" sz="1000" dirty="0">
                <a:solidFill>
                  <a:schemeClr val="accent5">
                    <a:lumMod val="50000"/>
                  </a:schemeClr>
                </a:solidFill>
                <a:ea typeface="Roboto" panose="02000000000000000000" pitchFamily="2" charset="0"/>
              </a:rPr>
              <a:t>06</a:t>
            </a:r>
          </a:p>
        </p:txBody>
      </p:sp>
      <p:sp>
        <p:nvSpPr>
          <p:cNvPr id="51" name="CuadroTexto 50">
            <a:extLst>
              <a:ext uri="{FF2B5EF4-FFF2-40B4-BE49-F238E27FC236}">
                <a16:creationId xmlns:a16="http://schemas.microsoft.com/office/drawing/2014/main" id="{3B11FD62-BB9F-D245-7606-34BEE798C13D}"/>
              </a:ext>
            </a:extLst>
          </p:cNvPr>
          <p:cNvSpPr txBox="1"/>
          <p:nvPr/>
        </p:nvSpPr>
        <p:spPr>
          <a:xfrm>
            <a:off x="1409246" y="6931692"/>
            <a:ext cx="324446" cy="246221"/>
          </a:xfrm>
          <a:prstGeom prst="rect">
            <a:avLst/>
          </a:prstGeom>
          <a:noFill/>
        </p:spPr>
        <p:txBody>
          <a:bodyPr wrap="square" rtlCol="0">
            <a:spAutoFit/>
          </a:bodyPr>
          <a:lstStyle/>
          <a:p>
            <a:r>
              <a:rPr lang="es-ES" sz="1000" dirty="0">
                <a:solidFill>
                  <a:schemeClr val="accent5">
                    <a:lumMod val="50000"/>
                  </a:schemeClr>
                </a:solidFill>
                <a:ea typeface="Roboto" panose="02000000000000000000" pitchFamily="2" charset="0"/>
              </a:rPr>
              <a:t>07</a:t>
            </a:r>
          </a:p>
        </p:txBody>
      </p:sp>
      <p:sp>
        <p:nvSpPr>
          <p:cNvPr id="52" name="CuadroTexto 51">
            <a:extLst>
              <a:ext uri="{FF2B5EF4-FFF2-40B4-BE49-F238E27FC236}">
                <a16:creationId xmlns:a16="http://schemas.microsoft.com/office/drawing/2014/main" id="{AAAD068E-AF7D-EA3C-165C-98341D15D316}"/>
              </a:ext>
            </a:extLst>
          </p:cNvPr>
          <p:cNvSpPr txBox="1"/>
          <p:nvPr/>
        </p:nvSpPr>
        <p:spPr>
          <a:xfrm>
            <a:off x="2018846" y="6931692"/>
            <a:ext cx="324446" cy="246221"/>
          </a:xfrm>
          <a:prstGeom prst="rect">
            <a:avLst/>
          </a:prstGeom>
          <a:noFill/>
        </p:spPr>
        <p:txBody>
          <a:bodyPr wrap="square" rtlCol="0">
            <a:spAutoFit/>
          </a:bodyPr>
          <a:lstStyle/>
          <a:p>
            <a:r>
              <a:rPr lang="es-ES" sz="1000" dirty="0">
                <a:solidFill>
                  <a:schemeClr val="accent5">
                    <a:lumMod val="50000"/>
                  </a:schemeClr>
                </a:solidFill>
                <a:ea typeface="Roboto" panose="02000000000000000000" pitchFamily="2" charset="0"/>
              </a:rPr>
              <a:t>15</a:t>
            </a:r>
          </a:p>
        </p:txBody>
      </p:sp>
      <p:pic>
        <p:nvPicPr>
          <p:cNvPr id="53" name="Imagen 52">
            <a:extLst>
              <a:ext uri="{FF2B5EF4-FFF2-40B4-BE49-F238E27FC236}">
                <a16:creationId xmlns:a16="http://schemas.microsoft.com/office/drawing/2014/main" id="{88216C62-25C5-2911-8413-72E28D60C8CC}"/>
              </a:ext>
            </a:extLst>
          </p:cNvPr>
          <p:cNvPicPr>
            <a:picLocks noChangeAspect="1"/>
          </p:cNvPicPr>
          <p:nvPr/>
        </p:nvPicPr>
        <p:blipFill>
          <a:blip r:embed="rId18"/>
          <a:stretch>
            <a:fillRect/>
          </a:stretch>
        </p:blipFill>
        <p:spPr>
          <a:xfrm>
            <a:off x="4812962" y="3701754"/>
            <a:ext cx="823634" cy="343181"/>
          </a:xfrm>
          <a:prstGeom prst="rect">
            <a:avLst/>
          </a:prstGeom>
        </p:spPr>
      </p:pic>
      <p:pic>
        <p:nvPicPr>
          <p:cNvPr id="54" name="Imagen 53">
            <a:extLst>
              <a:ext uri="{FF2B5EF4-FFF2-40B4-BE49-F238E27FC236}">
                <a16:creationId xmlns:a16="http://schemas.microsoft.com/office/drawing/2014/main" id="{9B8DB79C-D6ED-8D29-B714-4118B0DBCD12}"/>
              </a:ext>
            </a:extLst>
          </p:cNvPr>
          <p:cNvPicPr>
            <a:picLocks noChangeAspect="1"/>
          </p:cNvPicPr>
          <p:nvPr/>
        </p:nvPicPr>
        <p:blipFill>
          <a:blip r:embed="rId19"/>
          <a:stretch>
            <a:fillRect/>
          </a:stretch>
        </p:blipFill>
        <p:spPr>
          <a:xfrm>
            <a:off x="5788493" y="3660083"/>
            <a:ext cx="405495" cy="405495"/>
          </a:xfrm>
          <a:prstGeom prst="rect">
            <a:avLst/>
          </a:prstGeom>
        </p:spPr>
      </p:pic>
      <p:sp>
        <p:nvSpPr>
          <p:cNvPr id="56" name="CuadroTexto 55">
            <a:extLst>
              <a:ext uri="{FF2B5EF4-FFF2-40B4-BE49-F238E27FC236}">
                <a16:creationId xmlns:a16="http://schemas.microsoft.com/office/drawing/2014/main" id="{0101B6A6-C0C9-A2F7-5387-9157E87C9471}"/>
              </a:ext>
            </a:extLst>
          </p:cNvPr>
          <p:cNvSpPr txBox="1"/>
          <p:nvPr/>
        </p:nvSpPr>
        <p:spPr>
          <a:xfrm>
            <a:off x="847453" y="8534320"/>
            <a:ext cx="5762147" cy="276999"/>
          </a:xfrm>
          <a:prstGeom prst="rect">
            <a:avLst/>
          </a:prstGeom>
          <a:noFill/>
        </p:spPr>
        <p:txBody>
          <a:bodyPr wrap="square">
            <a:spAutoFit/>
          </a:bodyPr>
          <a:lstStyle/>
          <a:p>
            <a:r>
              <a:rPr lang="es-ES" sz="1200" b="1" dirty="0">
                <a:solidFill>
                  <a:schemeClr val="accent5">
                    <a:lumMod val="75000"/>
                  </a:schemeClr>
                </a:solidFill>
                <a:ea typeface="Roboto" panose="02000000000000000000" pitchFamily="2" charset="0"/>
              </a:rPr>
              <a:t>CONSULTAR TARIFA DE TRANSPORTE. PLAZO DE ENTREGA PERSONALIZADA 2 SEMANAS</a:t>
            </a:r>
          </a:p>
        </p:txBody>
      </p:sp>
      <p:pic>
        <p:nvPicPr>
          <p:cNvPr id="57" name="Imagen 56">
            <a:extLst>
              <a:ext uri="{FF2B5EF4-FFF2-40B4-BE49-F238E27FC236}">
                <a16:creationId xmlns:a16="http://schemas.microsoft.com/office/drawing/2014/main" id="{CB558874-33B5-CD4A-8E80-35CC21A17CAA}"/>
              </a:ext>
            </a:extLst>
          </p:cNvPr>
          <p:cNvPicPr>
            <a:picLocks noChangeAspect="1"/>
          </p:cNvPicPr>
          <p:nvPr/>
        </p:nvPicPr>
        <p:blipFill>
          <a:blip r:embed="rId20"/>
          <a:stretch>
            <a:fillRect/>
          </a:stretch>
        </p:blipFill>
        <p:spPr>
          <a:xfrm>
            <a:off x="426071" y="8548978"/>
            <a:ext cx="372055" cy="233863"/>
          </a:xfrm>
          <a:prstGeom prst="rect">
            <a:avLst/>
          </a:prstGeom>
        </p:spPr>
      </p:pic>
      <p:sp>
        <p:nvSpPr>
          <p:cNvPr id="58" name="CuadroTexto 57">
            <a:extLst>
              <a:ext uri="{FF2B5EF4-FFF2-40B4-BE49-F238E27FC236}">
                <a16:creationId xmlns:a16="http://schemas.microsoft.com/office/drawing/2014/main" id="{B8FB95C2-3884-7342-AC9A-19F92721865E}"/>
              </a:ext>
            </a:extLst>
          </p:cNvPr>
          <p:cNvSpPr txBox="1"/>
          <p:nvPr/>
        </p:nvSpPr>
        <p:spPr>
          <a:xfrm>
            <a:off x="847453" y="8107070"/>
            <a:ext cx="5831115" cy="276999"/>
          </a:xfrm>
          <a:prstGeom prst="rect">
            <a:avLst/>
          </a:prstGeom>
          <a:noFill/>
        </p:spPr>
        <p:txBody>
          <a:bodyPr wrap="square">
            <a:spAutoFit/>
          </a:bodyPr>
          <a:lstStyle/>
          <a:p>
            <a:r>
              <a:rPr lang="es-ES" sz="1200" dirty="0">
                <a:solidFill>
                  <a:schemeClr val="accent5">
                    <a:lumMod val="75000"/>
                  </a:schemeClr>
                </a:solidFill>
                <a:ea typeface="Roboto" panose="02000000000000000000" pitchFamily="2" charset="0"/>
              </a:rPr>
              <a:t>¿Quieres personalizarlo? ¡Consúltanos y te prepararemos un presupuesto sin compromiso!</a:t>
            </a:r>
          </a:p>
        </p:txBody>
      </p:sp>
    </p:spTree>
    <p:extLst>
      <p:ext uri="{BB962C8B-B14F-4D97-AF65-F5344CB8AC3E}">
        <p14:creationId xmlns:p14="http://schemas.microsoft.com/office/powerpoint/2010/main" val="13568426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499</TotalTime>
  <Words>232</Words>
  <Application>Microsoft Macintosh PowerPoint</Application>
  <PresentationFormat>A4 (210 x 297 mm)</PresentationFormat>
  <Paragraphs>37</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Microsoft Office User</cp:lastModifiedBy>
  <cp:revision>31</cp:revision>
  <dcterms:created xsi:type="dcterms:W3CDTF">2024-01-19T08:13:00Z</dcterms:created>
  <dcterms:modified xsi:type="dcterms:W3CDTF">2024-02-14T14:30:00Z</dcterms:modified>
</cp:coreProperties>
</file>