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794B"/>
    <a:srgbClr val="E18691"/>
    <a:srgbClr val="B5D596"/>
    <a:srgbClr val="BDA9EF"/>
    <a:srgbClr val="7D1CF3"/>
    <a:srgbClr val="F1C27B"/>
    <a:srgbClr val="FED89D"/>
    <a:srgbClr val="8FBD75"/>
    <a:srgbClr val="4E944F"/>
    <a:srgbClr val="E9EE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28" autoAdjust="0"/>
    <p:restoredTop sz="94660"/>
  </p:normalViewPr>
  <p:slideViewPr>
    <p:cSldViewPr snapToGrid="0">
      <p:cViewPr varScale="1">
        <p:scale>
          <a:sx n="114" d="100"/>
          <a:sy n="114" d="100"/>
        </p:scale>
        <p:origin x="34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5C49E6E-8A5B-4E7E-B9AF-DBFF7224F70B}" type="datetimeFigureOut">
              <a:rPr lang="es-ES" smtClean="0"/>
              <a:t>7/3/24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150663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5C49E6E-8A5B-4E7E-B9AF-DBFF7224F70B}" type="datetimeFigureOut">
              <a:rPr lang="es-ES" smtClean="0"/>
              <a:t>7/3/24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379670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5C49E6E-8A5B-4E7E-B9AF-DBFF7224F70B}" type="datetimeFigureOut">
              <a:rPr lang="es-ES" smtClean="0"/>
              <a:t>7/3/24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197600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5C49E6E-8A5B-4E7E-B9AF-DBFF7224F70B}" type="datetimeFigureOut">
              <a:rPr lang="es-ES" smtClean="0"/>
              <a:t>7/3/24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313065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5C49E6E-8A5B-4E7E-B9AF-DBFF7224F70B}" type="datetimeFigureOut">
              <a:rPr lang="es-ES" smtClean="0"/>
              <a:t>7/3/24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49890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5C49E6E-8A5B-4E7E-B9AF-DBFF7224F70B}" type="datetimeFigureOut">
              <a:rPr lang="es-ES" smtClean="0"/>
              <a:t>7/3/24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27466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618442"/>
            <a:ext cx="2901255"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3" y="3618442"/>
            <a:ext cx="2915543" cy="532218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5C49E6E-8A5B-4E7E-B9AF-DBFF7224F70B}" type="datetimeFigureOut">
              <a:rPr lang="es-ES" smtClean="0"/>
              <a:t>7/3/24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385935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5C49E6E-8A5B-4E7E-B9AF-DBFF7224F70B}" type="datetimeFigureOut">
              <a:rPr lang="es-ES" smtClean="0"/>
              <a:t>7/3/24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1947879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49E6E-8A5B-4E7E-B9AF-DBFF7224F70B}" type="datetimeFigureOut">
              <a:rPr lang="es-ES" smtClean="0"/>
              <a:t>7/3/24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1071251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5C49E6E-8A5B-4E7E-B9AF-DBFF7224F70B}" type="datetimeFigureOut">
              <a:rPr lang="es-ES" smtClean="0"/>
              <a:t>7/3/24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179816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5C49E6E-8A5B-4E7E-B9AF-DBFF7224F70B}" type="datetimeFigureOut">
              <a:rPr lang="es-ES" smtClean="0"/>
              <a:t>7/3/24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2D739B-DE0C-4B3E-BB13-1C02C19400B8}" type="slidenum">
              <a:rPr lang="es-ES" smtClean="0"/>
              <a:t>‹Nº›</a:t>
            </a:fld>
            <a:endParaRPr lang="es-ES"/>
          </a:p>
        </p:txBody>
      </p:sp>
    </p:spTree>
    <p:extLst>
      <p:ext uri="{BB962C8B-B14F-4D97-AF65-F5344CB8AC3E}">
        <p14:creationId xmlns:p14="http://schemas.microsoft.com/office/powerpoint/2010/main" val="334618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5C49E6E-8A5B-4E7E-B9AF-DBFF7224F70B}" type="datetimeFigureOut">
              <a:rPr lang="es-ES" smtClean="0"/>
              <a:t>7/3/24</a:t>
            </a:fld>
            <a:endParaRPr lang="es-E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62D739B-DE0C-4B3E-BB13-1C02C19400B8}" type="slidenum">
              <a:rPr lang="es-ES" smtClean="0"/>
              <a:t>‹Nº›</a:t>
            </a:fld>
            <a:endParaRPr lang="es-ES"/>
          </a:p>
        </p:txBody>
      </p:sp>
    </p:spTree>
    <p:extLst>
      <p:ext uri="{BB962C8B-B14F-4D97-AF65-F5344CB8AC3E}">
        <p14:creationId xmlns:p14="http://schemas.microsoft.com/office/powerpoint/2010/main" val="1497356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2.sv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1.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32" Type="http://schemas.openxmlformats.org/officeDocument/2006/relationships/hyperlink" Target="mailto:maildelcomercial@mail.es" TargetMode="External"/><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svg"/><Relationship Id="rId36" Type="http://schemas.openxmlformats.org/officeDocument/2006/relationships/image" Target="../media/image34.svg"/><Relationship Id="rId10" Type="http://schemas.openxmlformats.org/officeDocument/2006/relationships/image" Target="../media/image9.sv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 Id="rId35" Type="http://schemas.openxmlformats.org/officeDocument/2006/relationships/image" Target="../media/image33.png"/><Relationship Id="rId8"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jpg"/><Relationship Id="rId3" Type="http://schemas.openxmlformats.org/officeDocument/2006/relationships/image" Target="../media/image36.jpg"/><Relationship Id="rId7" Type="http://schemas.openxmlformats.org/officeDocument/2006/relationships/image" Target="../media/image39.png"/><Relationship Id="rId12" Type="http://schemas.openxmlformats.org/officeDocument/2006/relationships/image" Target="../media/image44.emf"/><Relationship Id="rId17" Type="http://schemas.openxmlformats.org/officeDocument/2006/relationships/image" Target="../media/image49.emf"/><Relationship Id="rId2" Type="http://schemas.openxmlformats.org/officeDocument/2006/relationships/image" Target="../media/image35.jpg"/><Relationship Id="rId16" Type="http://schemas.openxmlformats.org/officeDocument/2006/relationships/image" Target="../media/image48.jpg"/><Relationship Id="rId1" Type="http://schemas.openxmlformats.org/officeDocument/2006/relationships/slideLayout" Target="../slideLayouts/slideLayout1.xml"/><Relationship Id="rId6" Type="http://schemas.openxmlformats.org/officeDocument/2006/relationships/image" Target="../media/image38.svg"/><Relationship Id="rId11" Type="http://schemas.openxmlformats.org/officeDocument/2006/relationships/image" Target="../media/image43.emf"/><Relationship Id="rId5" Type="http://schemas.openxmlformats.org/officeDocument/2006/relationships/image" Target="../media/image37.png"/><Relationship Id="rId15" Type="http://schemas.openxmlformats.org/officeDocument/2006/relationships/image" Target="../media/image47.jpg"/><Relationship Id="rId10" Type="http://schemas.openxmlformats.org/officeDocument/2006/relationships/image" Target="../media/image42.svg"/><Relationship Id="rId4" Type="http://schemas.openxmlformats.org/officeDocument/2006/relationships/image" Target="../media/image30.png"/><Relationship Id="rId9" Type="http://schemas.openxmlformats.org/officeDocument/2006/relationships/image" Target="../media/image41.png"/><Relationship Id="rId14" Type="http://schemas.openxmlformats.org/officeDocument/2006/relationships/image" Target="../media/image4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Imagen 47">
            <a:extLst>
              <a:ext uri="{FF2B5EF4-FFF2-40B4-BE49-F238E27FC236}">
                <a16:creationId xmlns:a16="http://schemas.microsoft.com/office/drawing/2014/main" id="{1D7A8446-4B46-4469-CE11-9E8FEAF1FFAE}"/>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30" t="50416" r="-30" b="16270"/>
          <a:stretch/>
        </p:blipFill>
        <p:spPr>
          <a:xfrm>
            <a:off x="-6043" y="8380621"/>
            <a:ext cx="6864043" cy="1525505"/>
          </a:xfrm>
          <a:prstGeom prst="rect">
            <a:avLst/>
          </a:prstGeom>
        </p:spPr>
      </p:pic>
      <p:sp>
        <p:nvSpPr>
          <p:cNvPr id="6" name="CuadroTexto 5">
            <a:extLst>
              <a:ext uri="{FF2B5EF4-FFF2-40B4-BE49-F238E27FC236}">
                <a16:creationId xmlns:a16="http://schemas.microsoft.com/office/drawing/2014/main" id="{438AC060-7C58-B5C1-12D0-5F2ECB4328D3}"/>
              </a:ext>
            </a:extLst>
          </p:cNvPr>
          <p:cNvSpPr txBox="1"/>
          <p:nvPr/>
        </p:nvSpPr>
        <p:spPr>
          <a:xfrm>
            <a:off x="1153492" y="8957401"/>
            <a:ext cx="1624482" cy="815608"/>
          </a:xfrm>
          <a:prstGeom prst="rect">
            <a:avLst/>
          </a:prstGeom>
          <a:noFill/>
        </p:spPr>
        <p:txBody>
          <a:bodyPr wrap="square">
            <a:spAutoFit/>
          </a:bodyPr>
          <a:lstStyle/>
          <a:p>
            <a:r>
              <a:rPr lang="es-ES" sz="1100" b="1" i="0" dirty="0">
                <a:solidFill>
                  <a:srgbClr val="A7794B"/>
                </a:solidFill>
                <a:effectLst/>
              </a:rPr>
              <a:t>SOSTENIBILIDAD</a:t>
            </a:r>
          </a:p>
          <a:p>
            <a:r>
              <a:rPr lang="es-ES" sz="900" b="0" i="0" dirty="0">
                <a:solidFill>
                  <a:srgbClr val="0D0D0D"/>
                </a:solidFill>
                <a:effectLst/>
              </a:rPr>
              <a:t>Ofrece opciones sostenibles con bolsas de algodón natural, reflejando la responsabilidad social.</a:t>
            </a:r>
            <a:endParaRPr lang="es-ES" sz="1000" dirty="0"/>
          </a:p>
        </p:txBody>
      </p:sp>
      <p:sp>
        <p:nvSpPr>
          <p:cNvPr id="7" name="CuadroTexto 6">
            <a:extLst>
              <a:ext uri="{FF2B5EF4-FFF2-40B4-BE49-F238E27FC236}">
                <a16:creationId xmlns:a16="http://schemas.microsoft.com/office/drawing/2014/main" id="{43193F67-4B66-DAAA-383B-A1DED379AF52}"/>
              </a:ext>
            </a:extLst>
          </p:cNvPr>
          <p:cNvSpPr txBox="1"/>
          <p:nvPr/>
        </p:nvSpPr>
        <p:spPr>
          <a:xfrm>
            <a:off x="2848222" y="8965096"/>
            <a:ext cx="1885950" cy="677108"/>
          </a:xfrm>
          <a:prstGeom prst="rect">
            <a:avLst/>
          </a:prstGeom>
          <a:noFill/>
        </p:spPr>
        <p:txBody>
          <a:bodyPr wrap="square">
            <a:spAutoFit/>
          </a:bodyPr>
          <a:lstStyle/>
          <a:p>
            <a:r>
              <a:rPr lang="es-ES" sz="1100" b="1" i="0" dirty="0">
                <a:solidFill>
                  <a:srgbClr val="A7794B"/>
                </a:solidFill>
                <a:effectLst/>
              </a:rPr>
              <a:t>PERSONALIZACIÓN</a:t>
            </a:r>
          </a:p>
          <a:p>
            <a:r>
              <a:rPr lang="es-ES" sz="900" b="0" i="0" dirty="0">
                <a:solidFill>
                  <a:srgbClr val="0D0D0D"/>
                </a:solidFill>
                <a:effectLst/>
              </a:rPr>
              <a:t>Personaliza las bolsas con el logo de tus clientes para una promoción efectiva de marca.</a:t>
            </a:r>
            <a:endParaRPr lang="es-ES" sz="900" dirty="0"/>
          </a:p>
        </p:txBody>
      </p:sp>
      <p:sp>
        <p:nvSpPr>
          <p:cNvPr id="10" name="CuadroTexto 9">
            <a:extLst>
              <a:ext uri="{FF2B5EF4-FFF2-40B4-BE49-F238E27FC236}">
                <a16:creationId xmlns:a16="http://schemas.microsoft.com/office/drawing/2014/main" id="{34C74348-73CA-914F-A389-F7DA84330637}"/>
              </a:ext>
            </a:extLst>
          </p:cNvPr>
          <p:cNvSpPr txBox="1"/>
          <p:nvPr/>
        </p:nvSpPr>
        <p:spPr>
          <a:xfrm>
            <a:off x="2846453" y="8280293"/>
            <a:ext cx="1732775" cy="677108"/>
          </a:xfrm>
          <a:prstGeom prst="rect">
            <a:avLst/>
          </a:prstGeom>
          <a:noFill/>
        </p:spPr>
        <p:txBody>
          <a:bodyPr wrap="square">
            <a:spAutoFit/>
          </a:bodyPr>
          <a:lstStyle/>
          <a:p>
            <a:r>
              <a:rPr lang="es-ES" sz="1100" b="1" dirty="0">
                <a:solidFill>
                  <a:srgbClr val="A7794B"/>
                </a:solidFill>
              </a:rPr>
              <a:t>DURABILIDAD</a:t>
            </a:r>
          </a:p>
          <a:p>
            <a:r>
              <a:rPr lang="es-ES" sz="900" b="0" i="0" dirty="0">
                <a:solidFill>
                  <a:srgbClr val="0D0D0D"/>
                </a:solidFill>
                <a:effectLst/>
              </a:rPr>
              <a:t>Fabricadas con algodón de alta calidad, duraderas y versátiles con cierre de cordones.</a:t>
            </a:r>
            <a:endParaRPr lang="es-ES" sz="900" dirty="0"/>
          </a:p>
        </p:txBody>
      </p:sp>
      <p:pic>
        <p:nvPicPr>
          <p:cNvPr id="24" name="Gráfico 23">
            <a:extLst>
              <a:ext uri="{FF2B5EF4-FFF2-40B4-BE49-F238E27FC236}">
                <a16:creationId xmlns:a16="http://schemas.microsoft.com/office/drawing/2014/main" id="{5F18DFB3-3369-77C6-AAE9-BE580A6B9D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43" y="1976482"/>
            <a:ext cx="1885950" cy="2000250"/>
          </a:xfrm>
          <a:prstGeom prst="rect">
            <a:avLst/>
          </a:prstGeom>
        </p:spPr>
      </p:pic>
      <p:pic>
        <p:nvPicPr>
          <p:cNvPr id="26" name="Gráfico 25">
            <a:extLst>
              <a:ext uri="{FF2B5EF4-FFF2-40B4-BE49-F238E27FC236}">
                <a16:creationId xmlns:a16="http://schemas.microsoft.com/office/drawing/2014/main" id="{3CE38A49-A781-7DD5-EC63-24323F05B8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556" y="1976482"/>
            <a:ext cx="1885950" cy="2000250"/>
          </a:xfrm>
          <a:prstGeom prst="rect">
            <a:avLst/>
          </a:prstGeom>
        </p:spPr>
      </p:pic>
      <p:pic>
        <p:nvPicPr>
          <p:cNvPr id="28" name="Gráfico 27">
            <a:extLst>
              <a:ext uri="{FF2B5EF4-FFF2-40B4-BE49-F238E27FC236}">
                <a16:creationId xmlns:a16="http://schemas.microsoft.com/office/drawing/2014/main" id="{AEC6ABCF-5B64-3A59-C26E-B71EF3C513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91062" y="1976482"/>
            <a:ext cx="1885950" cy="2000250"/>
          </a:xfrm>
          <a:prstGeom prst="rect">
            <a:avLst/>
          </a:prstGeom>
        </p:spPr>
      </p:pic>
      <p:pic>
        <p:nvPicPr>
          <p:cNvPr id="30" name="Gráfico 29">
            <a:extLst>
              <a:ext uri="{FF2B5EF4-FFF2-40B4-BE49-F238E27FC236}">
                <a16:creationId xmlns:a16="http://schemas.microsoft.com/office/drawing/2014/main" id="{0A914572-0E06-97B7-BEB6-BEFBDCDA01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79" y="4064462"/>
            <a:ext cx="1885950" cy="2000250"/>
          </a:xfrm>
          <a:prstGeom prst="rect">
            <a:avLst/>
          </a:prstGeom>
        </p:spPr>
      </p:pic>
      <p:pic>
        <p:nvPicPr>
          <p:cNvPr id="31" name="Gráfico 30">
            <a:extLst>
              <a:ext uri="{FF2B5EF4-FFF2-40B4-BE49-F238E27FC236}">
                <a16:creationId xmlns:a16="http://schemas.microsoft.com/office/drawing/2014/main" id="{8AC6F142-66F8-E5BF-5EC0-4EFA42D165E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4635" y="4073987"/>
            <a:ext cx="3781425" cy="2000250"/>
          </a:xfrm>
          <a:prstGeom prst="rect">
            <a:avLst/>
          </a:prstGeom>
        </p:spPr>
      </p:pic>
      <p:pic>
        <p:nvPicPr>
          <p:cNvPr id="32" name="Gráfico 31">
            <a:extLst>
              <a:ext uri="{FF2B5EF4-FFF2-40B4-BE49-F238E27FC236}">
                <a16:creationId xmlns:a16="http://schemas.microsoft.com/office/drawing/2014/main" id="{FB4A38D2-DC82-9948-D4B3-7CCA24EFCD7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00110" y="6171492"/>
            <a:ext cx="1885950" cy="2000250"/>
          </a:xfrm>
          <a:prstGeom prst="rect">
            <a:avLst/>
          </a:prstGeom>
        </p:spPr>
      </p:pic>
      <p:pic>
        <p:nvPicPr>
          <p:cNvPr id="33" name="Gráfico 32">
            <a:extLst>
              <a:ext uri="{FF2B5EF4-FFF2-40B4-BE49-F238E27FC236}">
                <a16:creationId xmlns:a16="http://schemas.microsoft.com/office/drawing/2014/main" id="{D97E9B08-5E8E-3CA6-26F8-4BEEA5BB3EA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72249" y="6171492"/>
            <a:ext cx="1885950" cy="2000250"/>
          </a:xfrm>
          <a:prstGeom prst="rect">
            <a:avLst/>
          </a:prstGeom>
        </p:spPr>
      </p:pic>
      <p:pic>
        <p:nvPicPr>
          <p:cNvPr id="34" name="Gráfico 33">
            <a:extLst>
              <a:ext uri="{FF2B5EF4-FFF2-40B4-BE49-F238E27FC236}">
                <a16:creationId xmlns:a16="http://schemas.microsoft.com/office/drawing/2014/main" id="{BD5A3555-6653-C320-CCE9-0EEE145A518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079568" y="6171492"/>
            <a:ext cx="1885950" cy="2000250"/>
          </a:xfrm>
          <a:prstGeom prst="rect">
            <a:avLst/>
          </a:prstGeom>
        </p:spPr>
      </p:pic>
      <p:pic>
        <p:nvPicPr>
          <p:cNvPr id="36" name="Gráfico 35">
            <a:extLst>
              <a:ext uri="{FF2B5EF4-FFF2-40B4-BE49-F238E27FC236}">
                <a16:creationId xmlns:a16="http://schemas.microsoft.com/office/drawing/2014/main" id="{829BB464-BFAF-823A-096E-47E56A9E965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0" y="-111498"/>
            <a:ext cx="1885950" cy="2000250"/>
          </a:xfrm>
          <a:prstGeom prst="rect">
            <a:avLst/>
          </a:prstGeom>
        </p:spPr>
      </p:pic>
      <p:pic>
        <p:nvPicPr>
          <p:cNvPr id="38" name="Gráfico 37">
            <a:extLst>
              <a:ext uri="{FF2B5EF4-FFF2-40B4-BE49-F238E27FC236}">
                <a16:creationId xmlns:a16="http://schemas.microsoft.com/office/drawing/2014/main" id="{EFD8CE38-91B5-DD0E-1B2F-61CA078A67A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2556" y="-111498"/>
            <a:ext cx="3771900" cy="2000250"/>
          </a:xfrm>
          <a:prstGeom prst="rect">
            <a:avLst/>
          </a:prstGeom>
        </p:spPr>
      </p:pic>
      <p:pic>
        <p:nvPicPr>
          <p:cNvPr id="39" name="Gráfico 38">
            <a:extLst>
              <a:ext uri="{FF2B5EF4-FFF2-40B4-BE49-F238E27FC236}">
                <a16:creationId xmlns:a16="http://schemas.microsoft.com/office/drawing/2014/main" id="{35AA1119-05E0-11EE-C338-2E667777BA2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91062" y="-111498"/>
            <a:ext cx="1885950" cy="2000250"/>
          </a:xfrm>
          <a:prstGeom prst="rect">
            <a:avLst/>
          </a:prstGeom>
        </p:spPr>
      </p:pic>
      <p:pic>
        <p:nvPicPr>
          <p:cNvPr id="40" name="Gráfico 39">
            <a:extLst>
              <a:ext uri="{FF2B5EF4-FFF2-40B4-BE49-F238E27FC236}">
                <a16:creationId xmlns:a16="http://schemas.microsoft.com/office/drawing/2014/main" id="{8C28D707-B3CB-0EE7-2D4B-ADAA3D0C76EE}"/>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079568" y="-111498"/>
            <a:ext cx="1885950" cy="2000250"/>
          </a:xfrm>
          <a:prstGeom prst="rect">
            <a:avLst/>
          </a:prstGeom>
        </p:spPr>
      </p:pic>
      <p:pic>
        <p:nvPicPr>
          <p:cNvPr id="41" name="Gráfico 40">
            <a:extLst>
              <a:ext uri="{FF2B5EF4-FFF2-40B4-BE49-F238E27FC236}">
                <a16:creationId xmlns:a16="http://schemas.microsoft.com/office/drawing/2014/main" id="{614B8A01-85AA-760A-DA57-204EA87CCB83}"/>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182124" y="-111498"/>
            <a:ext cx="1885950" cy="2000250"/>
          </a:xfrm>
          <a:prstGeom prst="rect">
            <a:avLst/>
          </a:prstGeom>
        </p:spPr>
      </p:pic>
      <p:pic>
        <p:nvPicPr>
          <p:cNvPr id="42" name="Gráfico 41">
            <a:extLst>
              <a:ext uri="{FF2B5EF4-FFF2-40B4-BE49-F238E27FC236}">
                <a16:creationId xmlns:a16="http://schemas.microsoft.com/office/drawing/2014/main" id="{EC01BB7D-CE83-C8E1-0B38-A1C2EDA4BEC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170630" y="-111498"/>
            <a:ext cx="1885950" cy="2000250"/>
          </a:xfrm>
          <a:prstGeom prst="rect">
            <a:avLst/>
          </a:prstGeom>
        </p:spPr>
      </p:pic>
      <p:pic>
        <p:nvPicPr>
          <p:cNvPr id="43" name="Gráfico 42">
            <a:extLst>
              <a:ext uri="{FF2B5EF4-FFF2-40B4-BE49-F238E27FC236}">
                <a16:creationId xmlns:a16="http://schemas.microsoft.com/office/drawing/2014/main" id="{F68CEB40-6D63-AC24-6179-F495F2807BA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273186" y="-111498"/>
            <a:ext cx="1885950" cy="2000250"/>
          </a:xfrm>
          <a:prstGeom prst="rect">
            <a:avLst/>
          </a:prstGeom>
        </p:spPr>
      </p:pic>
      <p:pic>
        <p:nvPicPr>
          <p:cNvPr id="44" name="Gráfico 43">
            <a:extLst>
              <a:ext uri="{FF2B5EF4-FFF2-40B4-BE49-F238E27FC236}">
                <a16:creationId xmlns:a16="http://schemas.microsoft.com/office/drawing/2014/main" id="{26EB3754-EDA4-7707-224F-9EE5663134C0}"/>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051707" y="6171492"/>
            <a:ext cx="1885950" cy="2000250"/>
          </a:xfrm>
          <a:prstGeom prst="rect">
            <a:avLst/>
          </a:prstGeom>
        </p:spPr>
      </p:pic>
      <p:pic>
        <p:nvPicPr>
          <p:cNvPr id="46" name="Gráfico 45">
            <a:extLst>
              <a:ext uri="{FF2B5EF4-FFF2-40B4-BE49-F238E27FC236}">
                <a16:creationId xmlns:a16="http://schemas.microsoft.com/office/drawing/2014/main" id="{D4D16F6E-99C5-19E0-8334-4D9B0A8A306D}"/>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170630" y="6171492"/>
            <a:ext cx="1885950" cy="2000250"/>
          </a:xfrm>
          <a:prstGeom prst="rect">
            <a:avLst/>
          </a:prstGeom>
        </p:spPr>
      </p:pic>
      <p:sp>
        <p:nvSpPr>
          <p:cNvPr id="54" name="CuadroTexto 53">
            <a:extLst>
              <a:ext uri="{FF2B5EF4-FFF2-40B4-BE49-F238E27FC236}">
                <a16:creationId xmlns:a16="http://schemas.microsoft.com/office/drawing/2014/main" id="{8690AF43-56E2-07AD-BC90-9EF5A4B69190}"/>
              </a:ext>
            </a:extLst>
          </p:cNvPr>
          <p:cNvSpPr txBox="1"/>
          <p:nvPr/>
        </p:nvSpPr>
        <p:spPr>
          <a:xfrm>
            <a:off x="3111783" y="3376804"/>
            <a:ext cx="3492253" cy="2677656"/>
          </a:xfrm>
          <a:prstGeom prst="rect">
            <a:avLst/>
          </a:prstGeom>
          <a:noFill/>
        </p:spPr>
        <p:txBody>
          <a:bodyPr wrap="square" rtlCol="0">
            <a:spAutoFit/>
          </a:bodyPr>
          <a:lstStyle/>
          <a:p>
            <a:pPr algn="r"/>
            <a:r>
              <a:rPr lang="es-ES" sz="2400" b="1" dirty="0">
                <a:ea typeface="Roboto" panose="02000000000000000000" pitchFamily="2" charset="0"/>
              </a:rPr>
              <a:t>BOLSAS DE</a:t>
            </a:r>
          </a:p>
          <a:p>
            <a:pPr algn="r"/>
            <a:r>
              <a:rPr lang="es-ES" sz="3600" b="1" dirty="0">
                <a:ea typeface="Roboto" panose="02000000000000000000" pitchFamily="2" charset="0"/>
              </a:rPr>
              <a:t>ALGODÓN NATURAL CON CORDONES</a:t>
            </a:r>
          </a:p>
          <a:p>
            <a:pPr algn="r"/>
            <a:r>
              <a:rPr lang="es-ES" dirty="0"/>
              <a:t>Una selección de bolsas </a:t>
            </a:r>
          </a:p>
          <a:p>
            <a:pPr algn="r"/>
            <a:r>
              <a:rPr lang="es-ES" b="1" dirty="0"/>
              <a:t>pensada </a:t>
            </a:r>
            <a:r>
              <a:rPr lang="es-ES" b="1" dirty="0">
                <a:solidFill>
                  <a:schemeClr val="accent5">
                    <a:lumMod val="60000"/>
                    <a:lumOff val="40000"/>
                  </a:schemeClr>
                </a:solidFill>
              </a:rPr>
              <a:t>para ti</a:t>
            </a:r>
            <a:r>
              <a:rPr lang="es-ES" b="1" dirty="0"/>
              <a:t>.</a:t>
            </a:r>
          </a:p>
        </p:txBody>
      </p:sp>
      <p:pic>
        <p:nvPicPr>
          <p:cNvPr id="56" name="Imagen 55">
            <a:extLst>
              <a:ext uri="{FF2B5EF4-FFF2-40B4-BE49-F238E27FC236}">
                <a16:creationId xmlns:a16="http://schemas.microsoft.com/office/drawing/2014/main" id="{5FC08776-F45C-26C9-52FD-3EFD5F5BB69B}"/>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627215" y="2139926"/>
            <a:ext cx="2009340" cy="1000367"/>
          </a:xfrm>
          <a:prstGeom prst="rect">
            <a:avLst/>
          </a:prstGeom>
        </p:spPr>
      </p:pic>
      <p:sp>
        <p:nvSpPr>
          <p:cNvPr id="57" name="CuadroTexto 56">
            <a:extLst>
              <a:ext uri="{FF2B5EF4-FFF2-40B4-BE49-F238E27FC236}">
                <a16:creationId xmlns:a16="http://schemas.microsoft.com/office/drawing/2014/main" id="{3C987CB6-1625-2156-6C9E-1322ADA5B1CD}"/>
              </a:ext>
            </a:extLst>
          </p:cNvPr>
          <p:cNvSpPr txBox="1"/>
          <p:nvPr/>
        </p:nvSpPr>
        <p:spPr>
          <a:xfrm>
            <a:off x="335343" y="5803528"/>
            <a:ext cx="4077222" cy="2308324"/>
          </a:xfrm>
          <a:prstGeom prst="rect">
            <a:avLst/>
          </a:prstGeom>
          <a:noFill/>
        </p:spPr>
        <p:txBody>
          <a:bodyPr wrap="square">
            <a:spAutoFit/>
          </a:bodyPr>
          <a:lstStyle/>
          <a:p>
            <a:endParaRPr lang="es-ES" sz="1800" dirty="0"/>
          </a:p>
          <a:p>
            <a:endParaRPr lang="es-ES" sz="1800" dirty="0"/>
          </a:p>
          <a:p>
            <a:r>
              <a:rPr lang="es-ES" sz="1800" b="1" dirty="0"/>
              <a:t>NOMBRE DE LA EMPRESA</a:t>
            </a:r>
          </a:p>
          <a:p>
            <a:r>
              <a:rPr lang="es-ES" sz="1800" b="1" dirty="0"/>
              <a:t>Nombre Apellido</a:t>
            </a:r>
          </a:p>
          <a:p>
            <a:r>
              <a:rPr lang="es-ES" sz="1800" dirty="0">
                <a:hlinkClick r:id="rId32"/>
              </a:rPr>
              <a:t>maildelcomercial@mail.es</a:t>
            </a:r>
            <a:endParaRPr lang="es-ES" sz="1800" dirty="0"/>
          </a:p>
          <a:p>
            <a:r>
              <a:rPr lang="es-ES" sz="1800" dirty="0"/>
              <a:t>Tlf.: 612 345 678</a:t>
            </a:r>
          </a:p>
          <a:p>
            <a:endParaRPr lang="es-ES" dirty="0"/>
          </a:p>
          <a:p>
            <a:r>
              <a:rPr lang="es-ES" sz="1800" dirty="0">
                <a:solidFill>
                  <a:schemeClr val="accent5">
                    <a:lumMod val="60000"/>
                    <a:lumOff val="40000"/>
                  </a:schemeClr>
                </a:solidFill>
              </a:rPr>
              <a:t>Marzo 2024</a:t>
            </a:r>
          </a:p>
        </p:txBody>
      </p:sp>
      <p:pic>
        <p:nvPicPr>
          <p:cNvPr id="58" name="Gráfico 57">
            <a:extLst>
              <a:ext uri="{FF2B5EF4-FFF2-40B4-BE49-F238E27FC236}">
                <a16:creationId xmlns:a16="http://schemas.microsoft.com/office/drawing/2014/main" id="{5941889A-DA08-D925-4473-58F71202B4C7}"/>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2538232" y="3140293"/>
            <a:ext cx="1587492" cy="1248416"/>
          </a:xfrm>
          <a:prstGeom prst="rect">
            <a:avLst/>
          </a:prstGeom>
        </p:spPr>
      </p:pic>
      <p:sp>
        <p:nvSpPr>
          <p:cNvPr id="59" name="Rectángulo 58">
            <a:extLst>
              <a:ext uri="{FF2B5EF4-FFF2-40B4-BE49-F238E27FC236}">
                <a16:creationId xmlns:a16="http://schemas.microsoft.com/office/drawing/2014/main" id="{9455C315-126E-F6D9-E518-27F9DF3435A6}"/>
              </a:ext>
            </a:extLst>
          </p:cNvPr>
          <p:cNvSpPr/>
          <p:nvPr/>
        </p:nvSpPr>
        <p:spPr>
          <a:xfrm>
            <a:off x="2859879" y="5586270"/>
            <a:ext cx="1446811" cy="12514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1" name="Gráfico 60">
            <a:extLst>
              <a:ext uri="{FF2B5EF4-FFF2-40B4-BE49-F238E27FC236}">
                <a16:creationId xmlns:a16="http://schemas.microsoft.com/office/drawing/2014/main" id="{56F2CB7B-B666-DA1A-7A2F-6F55E520304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2891537" y="5706273"/>
            <a:ext cx="1388718" cy="1031620"/>
          </a:xfrm>
          <a:prstGeom prst="rect">
            <a:avLst/>
          </a:prstGeom>
        </p:spPr>
      </p:pic>
      <p:sp>
        <p:nvSpPr>
          <p:cNvPr id="62" name="CuadroTexto 61">
            <a:extLst>
              <a:ext uri="{FF2B5EF4-FFF2-40B4-BE49-F238E27FC236}">
                <a16:creationId xmlns:a16="http://schemas.microsoft.com/office/drawing/2014/main" id="{53CC5EA2-8241-109B-F822-3E4B5C243E76}"/>
              </a:ext>
            </a:extLst>
          </p:cNvPr>
          <p:cNvSpPr txBox="1"/>
          <p:nvPr/>
        </p:nvSpPr>
        <p:spPr>
          <a:xfrm>
            <a:off x="4761086" y="8280293"/>
            <a:ext cx="1885950" cy="677108"/>
          </a:xfrm>
          <a:prstGeom prst="rect">
            <a:avLst/>
          </a:prstGeom>
          <a:noFill/>
        </p:spPr>
        <p:txBody>
          <a:bodyPr wrap="square">
            <a:spAutoFit/>
          </a:bodyPr>
          <a:lstStyle/>
          <a:p>
            <a:r>
              <a:rPr lang="es-ES" sz="1100" b="1" i="0" dirty="0">
                <a:solidFill>
                  <a:srgbClr val="A7794B"/>
                </a:solidFill>
                <a:effectLst/>
              </a:rPr>
              <a:t>VARIEDAD DE TAMAÑOS</a:t>
            </a:r>
          </a:p>
          <a:p>
            <a:r>
              <a:rPr lang="es-ES" sz="900" b="0" i="0" dirty="0">
                <a:solidFill>
                  <a:srgbClr val="0D0D0D"/>
                </a:solidFill>
                <a:effectLst/>
              </a:rPr>
              <a:t>Cinco tamaños disponibles para adaptarse a diversas necesidades y presupuestos.</a:t>
            </a:r>
            <a:endParaRPr lang="es-ES" sz="900" dirty="0"/>
          </a:p>
        </p:txBody>
      </p:sp>
      <p:sp>
        <p:nvSpPr>
          <p:cNvPr id="63" name="CuadroTexto 62">
            <a:extLst>
              <a:ext uri="{FF2B5EF4-FFF2-40B4-BE49-F238E27FC236}">
                <a16:creationId xmlns:a16="http://schemas.microsoft.com/office/drawing/2014/main" id="{16E15C56-0851-6A76-E023-9FCCD6FC1375}"/>
              </a:ext>
            </a:extLst>
          </p:cNvPr>
          <p:cNvSpPr txBox="1"/>
          <p:nvPr/>
        </p:nvSpPr>
        <p:spPr>
          <a:xfrm>
            <a:off x="4791538" y="8957401"/>
            <a:ext cx="1885950" cy="815608"/>
          </a:xfrm>
          <a:prstGeom prst="rect">
            <a:avLst/>
          </a:prstGeom>
          <a:noFill/>
        </p:spPr>
        <p:txBody>
          <a:bodyPr wrap="square">
            <a:spAutoFit/>
          </a:bodyPr>
          <a:lstStyle/>
          <a:p>
            <a:r>
              <a:rPr lang="es-ES" sz="1100" b="1" i="0" dirty="0">
                <a:solidFill>
                  <a:srgbClr val="A7794B"/>
                </a:solidFill>
                <a:effectLst/>
              </a:rPr>
              <a:t>MARCA</a:t>
            </a:r>
          </a:p>
          <a:p>
            <a:r>
              <a:rPr lang="es-ES" sz="900" b="0" i="0" dirty="0">
                <a:solidFill>
                  <a:srgbClr val="0D0D0D"/>
                </a:solidFill>
                <a:effectLst/>
              </a:rPr>
              <a:t>Genera ingresos con márgenes atractivos y establece tu reputación como proveedor confiable.</a:t>
            </a:r>
            <a:br>
              <a:rPr lang="es-ES" sz="900" dirty="0"/>
            </a:br>
            <a:endParaRPr lang="es-ES" sz="900" dirty="0"/>
          </a:p>
        </p:txBody>
      </p:sp>
      <p:sp>
        <p:nvSpPr>
          <p:cNvPr id="64" name="CuadroTexto 63">
            <a:extLst>
              <a:ext uri="{FF2B5EF4-FFF2-40B4-BE49-F238E27FC236}">
                <a16:creationId xmlns:a16="http://schemas.microsoft.com/office/drawing/2014/main" id="{509B8872-FCE1-FC6B-D5C1-28FFAB8AF9C1}"/>
              </a:ext>
            </a:extLst>
          </p:cNvPr>
          <p:cNvSpPr txBox="1"/>
          <p:nvPr/>
        </p:nvSpPr>
        <p:spPr>
          <a:xfrm>
            <a:off x="381766" y="8260906"/>
            <a:ext cx="2156466" cy="646331"/>
          </a:xfrm>
          <a:prstGeom prst="rect">
            <a:avLst/>
          </a:prstGeom>
          <a:noFill/>
        </p:spPr>
        <p:txBody>
          <a:bodyPr wrap="square" rtlCol="0">
            <a:spAutoFit/>
          </a:bodyPr>
          <a:lstStyle/>
          <a:p>
            <a:r>
              <a:rPr lang="es-ES" b="1" i="1" dirty="0">
                <a:solidFill>
                  <a:srgbClr val="A7794B"/>
                </a:solidFill>
                <a:latin typeface="Ayuthaya" pitchFamily="2" charset="-34"/>
                <a:ea typeface="Ayuthaya" pitchFamily="2" charset="-34"/>
                <a:cs typeface="Ayuthaya" pitchFamily="2" charset="-34"/>
              </a:rPr>
              <a:t>Elije estas bolsas por su…</a:t>
            </a:r>
          </a:p>
        </p:txBody>
      </p:sp>
    </p:spTree>
    <p:extLst>
      <p:ext uri="{BB962C8B-B14F-4D97-AF65-F5344CB8AC3E}">
        <p14:creationId xmlns:p14="http://schemas.microsoft.com/office/powerpoint/2010/main" val="1639534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 name="Imagen 1053">
            <a:extLst>
              <a:ext uri="{FF2B5EF4-FFF2-40B4-BE49-F238E27FC236}">
                <a16:creationId xmlns:a16="http://schemas.microsoft.com/office/drawing/2014/main" id="{695C4E28-2505-7A91-25B2-EC909E24AD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5977" y="5528413"/>
            <a:ext cx="1081407" cy="1626896"/>
          </a:xfrm>
          <a:prstGeom prst="rect">
            <a:avLst/>
          </a:prstGeom>
        </p:spPr>
      </p:pic>
      <p:pic>
        <p:nvPicPr>
          <p:cNvPr id="1058" name="Imagen 1057">
            <a:extLst>
              <a:ext uri="{FF2B5EF4-FFF2-40B4-BE49-F238E27FC236}">
                <a16:creationId xmlns:a16="http://schemas.microsoft.com/office/drawing/2014/main" id="{5A111DDF-E98C-3641-8C84-8D63C6CD86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7099" y="7165197"/>
            <a:ext cx="1225816" cy="1919993"/>
          </a:xfrm>
          <a:prstGeom prst="rect">
            <a:avLst/>
          </a:prstGeom>
        </p:spPr>
      </p:pic>
      <p:sp>
        <p:nvSpPr>
          <p:cNvPr id="25" name="Rectángulo 24">
            <a:extLst>
              <a:ext uri="{FF2B5EF4-FFF2-40B4-BE49-F238E27FC236}">
                <a16:creationId xmlns:a16="http://schemas.microsoft.com/office/drawing/2014/main" id="{29F71C32-2BDC-2487-5B20-53E4BE3327F1}"/>
              </a:ext>
            </a:extLst>
          </p:cNvPr>
          <p:cNvSpPr/>
          <p:nvPr/>
        </p:nvSpPr>
        <p:spPr>
          <a:xfrm>
            <a:off x="3181609" y="6028"/>
            <a:ext cx="3892954" cy="2089987"/>
          </a:xfrm>
          <a:prstGeom prst="rect">
            <a:avLst/>
          </a:prstGeom>
          <a:solidFill>
            <a:srgbClr val="A7794B">
              <a:alpha val="407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a16="http://schemas.microsoft.com/office/drawing/2014/main" id="{2E046DB1-D55E-FD4E-A0E2-8F69E48DFEF3}"/>
              </a:ext>
            </a:extLst>
          </p:cNvPr>
          <p:cNvSpPr txBox="1"/>
          <p:nvPr/>
        </p:nvSpPr>
        <p:spPr>
          <a:xfrm>
            <a:off x="3181610" y="2283989"/>
            <a:ext cx="3592947" cy="900246"/>
          </a:xfrm>
          <a:prstGeom prst="rect">
            <a:avLst/>
          </a:prstGeom>
          <a:noFill/>
        </p:spPr>
        <p:txBody>
          <a:bodyPr wrap="square" rtlCol="0">
            <a:spAutoFit/>
          </a:bodyPr>
          <a:lstStyle/>
          <a:p>
            <a:r>
              <a:rPr lang="es-ES" sz="1600" b="1" dirty="0">
                <a:ea typeface="Roboto" panose="02000000000000000000" pitchFamily="2" charset="0"/>
              </a:rPr>
              <a:t>Bolsas de Algodón Natural con cordones</a:t>
            </a:r>
          </a:p>
          <a:p>
            <a:endParaRPr lang="es-ES" sz="1050" dirty="0">
              <a:solidFill>
                <a:schemeClr val="accent5">
                  <a:lumMod val="50000"/>
                </a:schemeClr>
              </a:solidFill>
              <a:ea typeface="Roboto" panose="02000000000000000000" pitchFamily="2" charset="0"/>
            </a:endParaRPr>
          </a:p>
          <a:p>
            <a:r>
              <a:rPr lang="es-ES" sz="1200" dirty="0">
                <a:solidFill>
                  <a:srgbClr val="343E44"/>
                </a:solidFill>
                <a:ea typeface="Roboto" panose="02000000000000000000" pitchFamily="2" charset="0"/>
              </a:rPr>
              <a:t>Bolsa de algodón natural (sin teñir) de 120 g/m</a:t>
            </a:r>
            <a:r>
              <a:rPr lang="es-ES" sz="1200" baseline="30000" dirty="0">
                <a:solidFill>
                  <a:srgbClr val="343E44"/>
                </a:solidFill>
                <a:ea typeface="Roboto" panose="02000000000000000000" pitchFamily="2" charset="0"/>
              </a:rPr>
              <a:t>2 </a:t>
            </a:r>
            <a:r>
              <a:rPr lang="es-ES" sz="1200" dirty="0">
                <a:solidFill>
                  <a:srgbClr val="343E44"/>
                </a:solidFill>
                <a:ea typeface="Roboto" panose="02000000000000000000" pitchFamily="2" charset="0"/>
              </a:rPr>
              <a:t>con cierre de cordón.</a:t>
            </a:r>
            <a:endParaRPr lang="es-ES" sz="1200" dirty="0">
              <a:solidFill>
                <a:schemeClr val="accent5">
                  <a:lumMod val="50000"/>
                </a:schemeClr>
              </a:solidFill>
              <a:ea typeface="Roboto" panose="02000000000000000000" pitchFamily="2" charset="0"/>
            </a:endParaRPr>
          </a:p>
        </p:txBody>
      </p:sp>
      <p:sp>
        <p:nvSpPr>
          <p:cNvPr id="18" name="CuadroTexto 17">
            <a:extLst>
              <a:ext uri="{FF2B5EF4-FFF2-40B4-BE49-F238E27FC236}">
                <a16:creationId xmlns:a16="http://schemas.microsoft.com/office/drawing/2014/main" id="{897478DE-95F9-7F35-C942-8B3BB90699EC}"/>
              </a:ext>
            </a:extLst>
          </p:cNvPr>
          <p:cNvSpPr txBox="1"/>
          <p:nvPr/>
        </p:nvSpPr>
        <p:spPr>
          <a:xfrm>
            <a:off x="3181611" y="4368887"/>
            <a:ext cx="3592947" cy="307777"/>
          </a:xfrm>
          <a:prstGeom prst="rect">
            <a:avLst/>
          </a:prstGeom>
          <a:solidFill>
            <a:srgbClr val="A7794B">
              <a:alpha val="55000"/>
            </a:srgbClr>
          </a:solidFill>
        </p:spPr>
        <p:txBody>
          <a:bodyPr wrap="square" rtlCol="0">
            <a:spAutoFit/>
          </a:bodyPr>
          <a:lstStyle/>
          <a:p>
            <a:r>
              <a:rPr lang="es-ES" sz="1400" dirty="0">
                <a:solidFill>
                  <a:schemeClr val="accent5">
                    <a:lumMod val="50000"/>
                  </a:schemeClr>
                </a:solidFill>
              </a:rPr>
              <a:t>Precio para </a:t>
            </a:r>
            <a:r>
              <a:rPr lang="es-ES" sz="1400" b="1" dirty="0">
                <a:solidFill>
                  <a:schemeClr val="accent5">
                    <a:lumMod val="50000"/>
                  </a:schemeClr>
                </a:solidFill>
              </a:rPr>
              <a:t>100</a:t>
            </a:r>
            <a:r>
              <a:rPr lang="es-ES" sz="1400" dirty="0">
                <a:solidFill>
                  <a:schemeClr val="accent5">
                    <a:lumMod val="50000"/>
                  </a:schemeClr>
                </a:solidFill>
              </a:rPr>
              <a:t> unidades</a:t>
            </a:r>
          </a:p>
        </p:txBody>
      </p:sp>
      <p:sp>
        <p:nvSpPr>
          <p:cNvPr id="20" name="CuadroTexto 19">
            <a:extLst>
              <a:ext uri="{FF2B5EF4-FFF2-40B4-BE49-F238E27FC236}">
                <a16:creationId xmlns:a16="http://schemas.microsoft.com/office/drawing/2014/main" id="{945C977E-0804-F851-D579-81F3E5B99AC9}"/>
              </a:ext>
            </a:extLst>
          </p:cNvPr>
          <p:cNvSpPr txBox="1"/>
          <p:nvPr/>
        </p:nvSpPr>
        <p:spPr>
          <a:xfrm>
            <a:off x="3181609" y="4928785"/>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22" name="CuadroTexto 21">
            <a:extLst>
              <a:ext uri="{FF2B5EF4-FFF2-40B4-BE49-F238E27FC236}">
                <a16:creationId xmlns:a16="http://schemas.microsoft.com/office/drawing/2014/main" id="{C1A71815-530B-7004-E56D-705B782B7DAE}"/>
              </a:ext>
            </a:extLst>
          </p:cNvPr>
          <p:cNvSpPr txBox="1"/>
          <p:nvPr/>
        </p:nvSpPr>
        <p:spPr>
          <a:xfrm>
            <a:off x="3181611" y="5943965"/>
            <a:ext cx="3592947" cy="307777"/>
          </a:xfrm>
          <a:prstGeom prst="rect">
            <a:avLst/>
          </a:prstGeom>
          <a:solidFill>
            <a:srgbClr val="A7794B">
              <a:alpha val="22747"/>
            </a:srgbClr>
          </a:solidFill>
        </p:spPr>
        <p:txBody>
          <a:bodyPr wrap="square" rtlCol="0">
            <a:spAutoFit/>
          </a:bodyPr>
          <a:lstStyle/>
          <a:p>
            <a:r>
              <a:rPr lang="es-ES" sz="1400" dirty="0">
                <a:solidFill>
                  <a:srgbClr val="A7794B"/>
                </a:solidFill>
              </a:rPr>
              <a:t>Precio para </a:t>
            </a:r>
            <a:r>
              <a:rPr lang="es-ES" sz="1400" b="1" dirty="0">
                <a:solidFill>
                  <a:srgbClr val="A7794B"/>
                </a:solidFill>
              </a:rPr>
              <a:t>500</a:t>
            </a:r>
            <a:r>
              <a:rPr lang="es-ES" sz="1400" dirty="0">
                <a:solidFill>
                  <a:srgbClr val="A7794B"/>
                </a:solidFill>
              </a:rPr>
              <a:t> unidades</a:t>
            </a:r>
          </a:p>
        </p:txBody>
      </p:sp>
      <p:sp>
        <p:nvSpPr>
          <p:cNvPr id="26" name="CuadroTexto 25">
            <a:extLst>
              <a:ext uri="{FF2B5EF4-FFF2-40B4-BE49-F238E27FC236}">
                <a16:creationId xmlns:a16="http://schemas.microsoft.com/office/drawing/2014/main" id="{5BC3FDE1-100D-2D03-0066-0392E2038337}"/>
              </a:ext>
            </a:extLst>
          </p:cNvPr>
          <p:cNvSpPr txBox="1"/>
          <p:nvPr/>
        </p:nvSpPr>
        <p:spPr>
          <a:xfrm>
            <a:off x="3181610" y="7468972"/>
            <a:ext cx="3592947" cy="307777"/>
          </a:xfrm>
          <a:prstGeom prst="rect">
            <a:avLst/>
          </a:prstGeom>
          <a:solidFill>
            <a:srgbClr val="A7794B">
              <a:alpha val="21779"/>
            </a:srgbClr>
          </a:solidFill>
        </p:spPr>
        <p:txBody>
          <a:bodyPr wrap="square" rtlCol="0">
            <a:spAutoFit/>
          </a:bodyPr>
          <a:lstStyle/>
          <a:p>
            <a:r>
              <a:rPr lang="es-ES" sz="1400" dirty="0">
                <a:solidFill>
                  <a:srgbClr val="A7794B"/>
                </a:solidFill>
              </a:rPr>
              <a:t>Precio para </a:t>
            </a:r>
            <a:r>
              <a:rPr lang="es-ES" sz="1400" b="1" dirty="0">
                <a:solidFill>
                  <a:srgbClr val="A7794B"/>
                </a:solidFill>
              </a:rPr>
              <a:t>1.000</a:t>
            </a:r>
            <a:r>
              <a:rPr lang="es-ES" sz="1400" dirty="0">
                <a:solidFill>
                  <a:srgbClr val="A7794B"/>
                </a:solidFill>
              </a:rPr>
              <a:t> unidades</a:t>
            </a:r>
          </a:p>
        </p:txBody>
      </p:sp>
      <p:sp>
        <p:nvSpPr>
          <p:cNvPr id="31" name="CuadroTexto 30">
            <a:extLst>
              <a:ext uri="{FF2B5EF4-FFF2-40B4-BE49-F238E27FC236}">
                <a16:creationId xmlns:a16="http://schemas.microsoft.com/office/drawing/2014/main" id="{677226D3-1214-7E3E-EC07-2F56685FFCA5}"/>
              </a:ext>
            </a:extLst>
          </p:cNvPr>
          <p:cNvSpPr txBox="1"/>
          <p:nvPr/>
        </p:nvSpPr>
        <p:spPr>
          <a:xfrm>
            <a:off x="699951" y="9104562"/>
            <a:ext cx="6650455" cy="276999"/>
          </a:xfrm>
          <a:prstGeom prst="rect">
            <a:avLst/>
          </a:prstGeom>
          <a:noFill/>
        </p:spPr>
        <p:txBody>
          <a:bodyPr wrap="square">
            <a:spAutoFit/>
          </a:bodyPr>
          <a:lstStyle/>
          <a:p>
            <a:r>
              <a:rPr lang="es-ES" sz="1200" dirty="0">
                <a:solidFill>
                  <a:schemeClr val="accent5">
                    <a:lumMod val="75000"/>
                  </a:schemeClr>
                </a:solidFill>
                <a:ea typeface="Roboto" panose="02000000000000000000" pitchFamily="2" charset="0"/>
              </a:rPr>
              <a:t>¿Quieres personalizarlo? ¡Consúltanos y te prepararemos un presupuesto sin compromiso!</a:t>
            </a:r>
          </a:p>
        </p:txBody>
      </p:sp>
      <p:pic>
        <p:nvPicPr>
          <p:cNvPr id="2" name="Imagen 1">
            <a:extLst>
              <a:ext uri="{FF2B5EF4-FFF2-40B4-BE49-F238E27FC236}">
                <a16:creationId xmlns:a16="http://schemas.microsoft.com/office/drawing/2014/main" id="{C16424E1-5C4C-23C3-1BDD-4DAE5BCC7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569" y="467227"/>
            <a:ext cx="2009340" cy="1000367"/>
          </a:xfrm>
          <a:prstGeom prst="rect">
            <a:avLst/>
          </a:prstGeom>
        </p:spPr>
      </p:pic>
      <p:sp>
        <p:nvSpPr>
          <p:cNvPr id="17" name="CuadroTexto 16">
            <a:extLst>
              <a:ext uri="{FF2B5EF4-FFF2-40B4-BE49-F238E27FC236}">
                <a16:creationId xmlns:a16="http://schemas.microsoft.com/office/drawing/2014/main" id="{81C06232-2CD5-693C-A2ED-04118DEF7B00}"/>
              </a:ext>
            </a:extLst>
          </p:cNvPr>
          <p:cNvSpPr txBox="1"/>
          <p:nvPr/>
        </p:nvSpPr>
        <p:spPr>
          <a:xfrm>
            <a:off x="3809379" y="262418"/>
            <a:ext cx="1979114" cy="307777"/>
          </a:xfrm>
          <a:prstGeom prst="rect">
            <a:avLst/>
          </a:prstGeom>
          <a:noFill/>
        </p:spPr>
        <p:txBody>
          <a:bodyPr wrap="square" rtlCol="0">
            <a:spAutoFit/>
          </a:bodyPr>
          <a:lstStyle/>
          <a:p>
            <a:r>
              <a:rPr lang="es-ES" sz="1400" b="1" dirty="0">
                <a:solidFill>
                  <a:schemeClr val="accent5">
                    <a:lumMod val="50000"/>
                  </a:schemeClr>
                </a:solidFill>
              </a:rPr>
              <a:t>DATOS DE INTERÉS</a:t>
            </a:r>
          </a:p>
        </p:txBody>
      </p:sp>
      <p:sp>
        <p:nvSpPr>
          <p:cNvPr id="13" name="CuadroTexto 12">
            <a:extLst>
              <a:ext uri="{FF2B5EF4-FFF2-40B4-BE49-F238E27FC236}">
                <a16:creationId xmlns:a16="http://schemas.microsoft.com/office/drawing/2014/main" id="{135ECEF4-136E-3AEB-3FAA-953F8F2BFF50}"/>
              </a:ext>
            </a:extLst>
          </p:cNvPr>
          <p:cNvSpPr txBox="1"/>
          <p:nvPr/>
        </p:nvSpPr>
        <p:spPr>
          <a:xfrm>
            <a:off x="3318294" y="619095"/>
            <a:ext cx="3516019" cy="1477328"/>
          </a:xfrm>
          <a:prstGeom prst="rect">
            <a:avLst/>
          </a:prstGeom>
          <a:noFill/>
        </p:spPr>
        <p:txBody>
          <a:bodyPr wrap="square" rtlCol="0">
            <a:spAutoFit/>
          </a:bodyPr>
          <a:lstStyle/>
          <a:p>
            <a:r>
              <a:rPr lang="es-ES" sz="1000" dirty="0">
                <a:solidFill>
                  <a:schemeClr val="accent5">
                    <a:lumMod val="50000"/>
                  </a:schemeClr>
                </a:solidFill>
                <a:latin typeface="Calibri" panose="020F0502020204030204" pitchFamily="34" charset="0"/>
                <a:cs typeface="Calibri" panose="020F0502020204030204" pitchFamily="34" charset="0"/>
              </a:rPr>
              <a:t>Nuestras bolsas de algodón de color natural no han pasado por procesos de tintura, por lo que mantienen el color de la fibra natural, reduciendo significativamente su impacto en el medio ambiente.</a:t>
            </a:r>
          </a:p>
          <a:p>
            <a:r>
              <a:rPr lang="es-ES" sz="1000" b="1" dirty="0">
                <a:solidFill>
                  <a:schemeClr val="accent5">
                    <a:lumMod val="50000"/>
                  </a:schemeClr>
                </a:solidFill>
                <a:latin typeface="Calibri" panose="020F0502020204030204" pitchFamily="34" charset="0"/>
                <a:cs typeface="Calibri" panose="020F0502020204030204" pitchFamily="34" charset="0"/>
              </a:rPr>
              <a:t>Standard 100 de OEKO-TEX®  </a:t>
            </a:r>
            <a:r>
              <a:rPr lang="es-ES" sz="1000" dirty="0">
                <a:solidFill>
                  <a:schemeClr val="accent5">
                    <a:lumMod val="50000"/>
                  </a:schemeClr>
                </a:solidFill>
                <a:latin typeface="Calibri" panose="020F0502020204030204" pitchFamily="34" charset="0"/>
                <a:cs typeface="Calibri" panose="020F0502020204030204" pitchFamily="34" charset="0"/>
              </a:rPr>
              <a:t>es una de las etiquetas más conocidas del mundo para textiles probados para sustancias nocivas. Es sinónimo de alta seguridad del producto.</a:t>
            </a:r>
            <a:r>
              <a:rPr lang="es-ES" sz="1000" b="1" dirty="0">
                <a:solidFill>
                  <a:schemeClr val="accent5">
                    <a:lumMod val="50000"/>
                  </a:schemeClr>
                </a:solidFill>
                <a:latin typeface="Calibri" panose="020F0502020204030204" pitchFamily="34" charset="0"/>
                <a:cs typeface="Calibri" panose="020F0502020204030204" pitchFamily="34" charset="0"/>
              </a:rPr>
              <a:t> </a:t>
            </a:r>
            <a:r>
              <a:rPr lang="es-ES" sz="1000" dirty="0">
                <a:solidFill>
                  <a:schemeClr val="accent5">
                    <a:lumMod val="50000"/>
                  </a:schemeClr>
                </a:solidFill>
                <a:latin typeface="Calibri" panose="020F0502020204030204" pitchFamily="34" charset="0"/>
                <a:cs typeface="Calibri" panose="020F0502020204030204" pitchFamily="34" charset="0"/>
              </a:rPr>
              <a:t>Todos nuestros productos de algodón natural (sin teñir) están certificados </a:t>
            </a:r>
            <a:r>
              <a:rPr lang="es-ES" sz="1000" b="1" dirty="0">
                <a:solidFill>
                  <a:schemeClr val="accent5">
                    <a:lumMod val="50000"/>
                  </a:schemeClr>
                </a:solidFill>
                <a:latin typeface="Calibri" panose="020F0502020204030204" pitchFamily="34" charset="0"/>
                <a:cs typeface="Calibri" panose="020F0502020204030204" pitchFamily="34" charset="0"/>
              </a:rPr>
              <a:t>Standard 100 de OEKO-TEX®.</a:t>
            </a:r>
            <a:endParaRPr lang="es-ES" sz="1000" dirty="0">
              <a:solidFill>
                <a:schemeClr val="accent5">
                  <a:lumMod val="50000"/>
                </a:schemeClr>
              </a:solidFill>
              <a:cs typeface="Calibri" panose="020F0502020204030204" pitchFamily="34" charset="0"/>
            </a:endParaRPr>
          </a:p>
        </p:txBody>
      </p:sp>
      <p:pic>
        <p:nvPicPr>
          <p:cNvPr id="23" name="Gráfico 22">
            <a:extLst>
              <a:ext uri="{FF2B5EF4-FFF2-40B4-BE49-F238E27FC236}">
                <a16:creationId xmlns:a16="http://schemas.microsoft.com/office/drawing/2014/main" id="{450FF15F-EF46-D149-D378-485F3B359F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81618" y="252427"/>
            <a:ext cx="327761" cy="327761"/>
          </a:xfrm>
          <a:prstGeom prst="rect">
            <a:avLst/>
          </a:prstGeom>
        </p:spPr>
      </p:pic>
      <p:pic>
        <p:nvPicPr>
          <p:cNvPr id="38" name="Gráfico 37" descr="Regla">
            <a:extLst>
              <a:ext uri="{FF2B5EF4-FFF2-40B4-BE49-F238E27FC236}">
                <a16:creationId xmlns:a16="http://schemas.microsoft.com/office/drawing/2014/main" id="{98EBA5EE-673A-2074-6358-0B35D65EB1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34049" y="3649141"/>
            <a:ext cx="297626" cy="297626"/>
          </a:xfrm>
          <a:prstGeom prst="rect">
            <a:avLst/>
          </a:prstGeom>
        </p:spPr>
      </p:pic>
      <p:sp>
        <p:nvSpPr>
          <p:cNvPr id="40" name="CuadroTexto 39">
            <a:extLst>
              <a:ext uri="{FF2B5EF4-FFF2-40B4-BE49-F238E27FC236}">
                <a16:creationId xmlns:a16="http://schemas.microsoft.com/office/drawing/2014/main" id="{B86C9164-2754-A30C-3319-E9D542226AE1}"/>
              </a:ext>
            </a:extLst>
          </p:cNvPr>
          <p:cNvSpPr txBox="1"/>
          <p:nvPr/>
        </p:nvSpPr>
        <p:spPr>
          <a:xfrm>
            <a:off x="4085046" y="3656080"/>
            <a:ext cx="1000100" cy="276999"/>
          </a:xfrm>
          <a:prstGeom prst="rect">
            <a:avLst/>
          </a:prstGeom>
          <a:noFill/>
        </p:spPr>
        <p:txBody>
          <a:bodyPr wrap="square">
            <a:spAutoFit/>
          </a:bodyPr>
          <a:lstStyle/>
          <a:p>
            <a:r>
              <a:rPr lang="es-ES" sz="1200" dirty="0">
                <a:solidFill>
                  <a:srgbClr val="343E44"/>
                </a:solidFill>
                <a:ea typeface="Roboto" panose="02000000000000000000" pitchFamily="2" charset="0"/>
              </a:rPr>
              <a:t>10 x 14 cm</a:t>
            </a:r>
            <a:endParaRPr lang="es-ES" sz="1200" dirty="0"/>
          </a:p>
        </p:txBody>
      </p:sp>
      <p:pic>
        <p:nvPicPr>
          <p:cNvPr id="43" name="Gráfico 42" descr="Flecha con curva ligera">
            <a:extLst>
              <a:ext uri="{FF2B5EF4-FFF2-40B4-BE49-F238E27FC236}">
                <a16:creationId xmlns:a16="http://schemas.microsoft.com/office/drawing/2014/main" id="{665D8862-BBB6-1833-FC90-FB98C297B2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141" y="8937314"/>
            <a:ext cx="613810" cy="613810"/>
          </a:xfrm>
          <a:prstGeom prst="rect">
            <a:avLst/>
          </a:prstGeom>
        </p:spPr>
      </p:pic>
      <p:sp>
        <p:nvSpPr>
          <p:cNvPr id="4" name="CuadroTexto 3">
            <a:extLst>
              <a:ext uri="{FF2B5EF4-FFF2-40B4-BE49-F238E27FC236}">
                <a16:creationId xmlns:a16="http://schemas.microsoft.com/office/drawing/2014/main" id="{BD05DED5-E544-4A9D-58E2-6B726547700A}"/>
              </a:ext>
            </a:extLst>
          </p:cNvPr>
          <p:cNvSpPr txBox="1"/>
          <p:nvPr/>
        </p:nvSpPr>
        <p:spPr>
          <a:xfrm>
            <a:off x="7895768" y="7473952"/>
            <a:ext cx="3657600" cy="646331"/>
          </a:xfrm>
          <a:prstGeom prst="rect">
            <a:avLst/>
          </a:prstGeom>
          <a:noFill/>
        </p:spPr>
        <p:txBody>
          <a:bodyPr wrap="square">
            <a:spAutoFit/>
          </a:bodyPr>
          <a:lstStyle/>
          <a:p>
            <a:r>
              <a:rPr lang="es-ES" sz="1200" dirty="0">
                <a:solidFill>
                  <a:srgbClr val="343E44"/>
                </a:solidFill>
                <a:ea typeface="Roboto" panose="02000000000000000000" pitchFamily="2" charset="0"/>
              </a:rPr>
              <a:t>Nota: Las bolsas de plástico de un solo uso son peligrosas para los ecosistemas acuáticos. Elige una</a:t>
            </a:r>
          </a:p>
          <a:p>
            <a:r>
              <a:rPr lang="es-ES" sz="1200" dirty="0">
                <a:solidFill>
                  <a:srgbClr val="343E44"/>
                </a:solidFill>
                <a:ea typeface="Roboto" panose="02000000000000000000" pitchFamily="2" charset="0"/>
              </a:rPr>
              <a:t>Bolsa ¡reutilizable! y reutilízala tanto como sea posible. </a:t>
            </a:r>
            <a:endParaRPr lang="es-ES" dirty="0"/>
          </a:p>
        </p:txBody>
      </p:sp>
      <p:pic>
        <p:nvPicPr>
          <p:cNvPr id="5" name="Imagen 4">
            <a:extLst>
              <a:ext uri="{FF2B5EF4-FFF2-40B4-BE49-F238E27FC236}">
                <a16:creationId xmlns:a16="http://schemas.microsoft.com/office/drawing/2014/main" id="{DEECD12A-2E8E-61A7-EF26-433A2407A46B}"/>
              </a:ext>
            </a:extLst>
          </p:cNvPr>
          <p:cNvPicPr>
            <a:picLocks noChangeAspect="1"/>
          </p:cNvPicPr>
          <p:nvPr/>
        </p:nvPicPr>
        <p:blipFill>
          <a:blip r:embed="rId11"/>
          <a:stretch>
            <a:fillRect/>
          </a:stretch>
        </p:blipFill>
        <p:spPr>
          <a:xfrm>
            <a:off x="5133183" y="3500881"/>
            <a:ext cx="823634" cy="343181"/>
          </a:xfrm>
          <a:prstGeom prst="rect">
            <a:avLst/>
          </a:prstGeom>
        </p:spPr>
      </p:pic>
      <p:pic>
        <p:nvPicPr>
          <p:cNvPr id="6" name="Imagen 5">
            <a:extLst>
              <a:ext uri="{FF2B5EF4-FFF2-40B4-BE49-F238E27FC236}">
                <a16:creationId xmlns:a16="http://schemas.microsoft.com/office/drawing/2014/main" id="{2A8B0718-7956-9CB7-B90F-84126ED961C3}"/>
              </a:ext>
            </a:extLst>
          </p:cNvPr>
          <p:cNvPicPr>
            <a:picLocks noChangeAspect="1"/>
          </p:cNvPicPr>
          <p:nvPr/>
        </p:nvPicPr>
        <p:blipFill>
          <a:blip r:embed="rId12"/>
          <a:stretch>
            <a:fillRect/>
          </a:stretch>
        </p:blipFill>
        <p:spPr>
          <a:xfrm>
            <a:off x="6203381" y="3473008"/>
            <a:ext cx="405495" cy="405495"/>
          </a:xfrm>
          <a:prstGeom prst="rect">
            <a:avLst/>
          </a:prstGeom>
        </p:spPr>
      </p:pic>
      <p:pic>
        <p:nvPicPr>
          <p:cNvPr id="35" name="Imagen 34">
            <a:extLst>
              <a:ext uri="{FF2B5EF4-FFF2-40B4-BE49-F238E27FC236}">
                <a16:creationId xmlns:a16="http://schemas.microsoft.com/office/drawing/2014/main" id="{D6CB1F5C-0F83-E14F-FF2E-0438CC935474}"/>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145986" y="3253933"/>
            <a:ext cx="692495" cy="898972"/>
          </a:xfrm>
          <a:prstGeom prst="rect">
            <a:avLst/>
          </a:prstGeom>
        </p:spPr>
      </p:pic>
      <p:sp>
        <p:nvSpPr>
          <p:cNvPr id="36" name="CuadroTexto 35">
            <a:extLst>
              <a:ext uri="{FF2B5EF4-FFF2-40B4-BE49-F238E27FC236}">
                <a16:creationId xmlns:a16="http://schemas.microsoft.com/office/drawing/2014/main" id="{386B8704-3271-A35B-8A76-58A10CCDD61F}"/>
              </a:ext>
            </a:extLst>
          </p:cNvPr>
          <p:cNvSpPr txBox="1"/>
          <p:nvPr/>
        </p:nvSpPr>
        <p:spPr>
          <a:xfrm>
            <a:off x="4085046" y="3423021"/>
            <a:ext cx="1000100" cy="276999"/>
          </a:xfrm>
          <a:prstGeom prst="rect">
            <a:avLst/>
          </a:prstGeom>
          <a:noFill/>
        </p:spPr>
        <p:txBody>
          <a:bodyPr wrap="square" rtlCol="0">
            <a:spAutoFit/>
          </a:bodyPr>
          <a:lstStyle/>
          <a:p>
            <a:r>
              <a:rPr lang="es-ES" sz="1200" dirty="0">
                <a:solidFill>
                  <a:schemeClr val="accent5">
                    <a:lumMod val="50000"/>
                  </a:schemeClr>
                </a:solidFill>
                <a:ea typeface="Roboto" panose="02000000000000000000" pitchFamily="2" charset="0"/>
              </a:rPr>
              <a:t>Ref. 1912022</a:t>
            </a:r>
            <a:endParaRPr lang="es-ES" sz="1050" dirty="0">
              <a:solidFill>
                <a:schemeClr val="accent5">
                  <a:lumMod val="50000"/>
                </a:schemeClr>
              </a:solidFill>
              <a:ea typeface="Roboto" panose="02000000000000000000" pitchFamily="2" charset="0"/>
            </a:endParaRPr>
          </a:p>
        </p:txBody>
      </p:sp>
      <p:sp>
        <p:nvSpPr>
          <p:cNvPr id="39" name="CuadroTexto 38">
            <a:extLst>
              <a:ext uri="{FF2B5EF4-FFF2-40B4-BE49-F238E27FC236}">
                <a16:creationId xmlns:a16="http://schemas.microsoft.com/office/drawing/2014/main" id="{52FEA0F7-0E1B-4A70-1435-F87906883D65}"/>
              </a:ext>
            </a:extLst>
          </p:cNvPr>
          <p:cNvSpPr txBox="1"/>
          <p:nvPr/>
        </p:nvSpPr>
        <p:spPr>
          <a:xfrm>
            <a:off x="3181609" y="4742741"/>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1912022</a:t>
            </a:r>
          </a:p>
        </p:txBody>
      </p:sp>
      <p:sp>
        <p:nvSpPr>
          <p:cNvPr id="41" name="CuadroTexto 40">
            <a:extLst>
              <a:ext uri="{FF2B5EF4-FFF2-40B4-BE49-F238E27FC236}">
                <a16:creationId xmlns:a16="http://schemas.microsoft.com/office/drawing/2014/main" id="{6FACD3D6-5EAB-6DFA-4E39-3528436621D1}"/>
              </a:ext>
            </a:extLst>
          </p:cNvPr>
          <p:cNvSpPr txBox="1"/>
          <p:nvPr/>
        </p:nvSpPr>
        <p:spPr>
          <a:xfrm>
            <a:off x="4391431" y="4928785"/>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42" name="CuadroTexto 41">
            <a:extLst>
              <a:ext uri="{FF2B5EF4-FFF2-40B4-BE49-F238E27FC236}">
                <a16:creationId xmlns:a16="http://schemas.microsoft.com/office/drawing/2014/main" id="{635AB834-80A1-62A8-3419-EC30C19D47D7}"/>
              </a:ext>
            </a:extLst>
          </p:cNvPr>
          <p:cNvSpPr txBox="1"/>
          <p:nvPr/>
        </p:nvSpPr>
        <p:spPr>
          <a:xfrm>
            <a:off x="4391431" y="4742741"/>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1911922</a:t>
            </a:r>
          </a:p>
        </p:txBody>
      </p:sp>
      <p:sp>
        <p:nvSpPr>
          <p:cNvPr id="44" name="CuadroTexto 43">
            <a:extLst>
              <a:ext uri="{FF2B5EF4-FFF2-40B4-BE49-F238E27FC236}">
                <a16:creationId xmlns:a16="http://schemas.microsoft.com/office/drawing/2014/main" id="{94F61756-053D-8612-D0AF-62100187324E}"/>
              </a:ext>
            </a:extLst>
          </p:cNvPr>
          <p:cNvSpPr txBox="1"/>
          <p:nvPr/>
        </p:nvSpPr>
        <p:spPr>
          <a:xfrm>
            <a:off x="5643456" y="4928785"/>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45" name="CuadroTexto 44">
            <a:extLst>
              <a:ext uri="{FF2B5EF4-FFF2-40B4-BE49-F238E27FC236}">
                <a16:creationId xmlns:a16="http://schemas.microsoft.com/office/drawing/2014/main" id="{61698CA8-119A-0B74-8103-99EEBF580A39}"/>
              </a:ext>
            </a:extLst>
          </p:cNvPr>
          <p:cNvSpPr txBox="1"/>
          <p:nvPr/>
        </p:nvSpPr>
        <p:spPr>
          <a:xfrm>
            <a:off x="5643456" y="4742741"/>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1911822</a:t>
            </a:r>
          </a:p>
        </p:txBody>
      </p:sp>
      <p:sp>
        <p:nvSpPr>
          <p:cNvPr id="46" name="CuadroTexto 45">
            <a:extLst>
              <a:ext uri="{FF2B5EF4-FFF2-40B4-BE49-F238E27FC236}">
                <a16:creationId xmlns:a16="http://schemas.microsoft.com/office/drawing/2014/main" id="{F2EFF044-3909-4749-31CB-0CD4C63AE728}"/>
              </a:ext>
            </a:extLst>
          </p:cNvPr>
          <p:cNvSpPr txBox="1"/>
          <p:nvPr/>
        </p:nvSpPr>
        <p:spPr>
          <a:xfrm>
            <a:off x="3181609" y="5491493"/>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47" name="CuadroTexto 46">
            <a:extLst>
              <a:ext uri="{FF2B5EF4-FFF2-40B4-BE49-F238E27FC236}">
                <a16:creationId xmlns:a16="http://schemas.microsoft.com/office/drawing/2014/main" id="{179E79A7-A389-1607-FD31-644AE36F4B2D}"/>
              </a:ext>
            </a:extLst>
          </p:cNvPr>
          <p:cNvSpPr txBox="1"/>
          <p:nvPr/>
        </p:nvSpPr>
        <p:spPr>
          <a:xfrm>
            <a:off x="3181609" y="5305449"/>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1911722</a:t>
            </a:r>
          </a:p>
        </p:txBody>
      </p:sp>
      <p:sp>
        <p:nvSpPr>
          <p:cNvPr id="48" name="CuadroTexto 47">
            <a:extLst>
              <a:ext uri="{FF2B5EF4-FFF2-40B4-BE49-F238E27FC236}">
                <a16:creationId xmlns:a16="http://schemas.microsoft.com/office/drawing/2014/main" id="{E61171A3-C655-3134-BE45-44DAC899E210}"/>
              </a:ext>
            </a:extLst>
          </p:cNvPr>
          <p:cNvSpPr txBox="1"/>
          <p:nvPr/>
        </p:nvSpPr>
        <p:spPr>
          <a:xfrm>
            <a:off x="4391431" y="5491493"/>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49" name="CuadroTexto 48">
            <a:extLst>
              <a:ext uri="{FF2B5EF4-FFF2-40B4-BE49-F238E27FC236}">
                <a16:creationId xmlns:a16="http://schemas.microsoft.com/office/drawing/2014/main" id="{046B8516-B89F-7846-0E18-F6C80561AFE3}"/>
              </a:ext>
            </a:extLst>
          </p:cNvPr>
          <p:cNvSpPr txBox="1"/>
          <p:nvPr/>
        </p:nvSpPr>
        <p:spPr>
          <a:xfrm>
            <a:off x="4391431" y="5305449"/>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1911622</a:t>
            </a:r>
          </a:p>
        </p:txBody>
      </p:sp>
      <p:sp>
        <p:nvSpPr>
          <p:cNvPr id="50" name="CuadroTexto 49">
            <a:extLst>
              <a:ext uri="{FF2B5EF4-FFF2-40B4-BE49-F238E27FC236}">
                <a16:creationId xmlns:a16="http://schemas.microsoft.com/office/drawing/2014/main" id="{C52891F3-D1B6-F2AB-ADF5-8BF5457F6CB2}"/>
              </a:ext>
            </a:extLst>
          </p:cNvPr>
          <p:cNvSpPr txBox="1"/>
          <p:nvPr/>
        </p:nvSpPr>
        <p:spPr>
          <a:xfrm>
            <a:off x="5629388" y="5491493"/>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51" name="CuadroTexto 50">
            <a:extLst>
              <a:ext uri="{FF2B5EF4-FFF2-40B4-BE49-F238E27FC236}">
                <a16:creationId xmlns:a16="http://schemas.microsoft.com/office/drawing/2014/main" id="{4ABE24A2-B5BC-73FC-9AF0-56FB769C4269}"/>
              </a:ext>
            </a:extLst>
          </p:cNvPr>
          <p:cNvSpPr txBox="1"/>
          <p:nvPr/>
        </p:nvSpPr>
        <p:spPr>
          <a:xfrm>
            <a:off x="5629388" y="5305449"/>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1911522</a:t>
            </a:r>
          </a:p>
        </p:txBody>
      </p:sp>
      <p:sp>
        <p:nvSpPr>
          <p:cNvPr id="52" name="CuadroTexto 51">
            <a:extLst>
              <a:ext uri="{FF2B5EF4-FFF2-40B4-BE49-F238E27FC236}">
                <a16:creationId xmlns:a16="http://schemas.microsoft.com/office/drawing/2014/main" id="{178BD890-88CF-629A-D0AA-1602E857AC32}"/>
              </a:ext>
            </a:extLst>
          </p:cNvPr>
          <p:cNvSpPr txBox="1"/>
          <p:nvPr/>
        </p:nvSpPr>
        <p:spPr>
          <a:xfrm>
            <a:off x="3181609" y="6474538"/>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53" name="CuadroTexto 52">
            <a:extLst>
              <a:ext uri="{FF2B5EF4-FFF2-40B4-BE49-F238E27FC236}">
                <a16:creationId xmlns:a16="http://schemas.microsoft.com/office/drawing/2014/main" id="{1E923A5A-ADCF-B77F-686A-139B1687CBE2}"/>
              </a:ext>
            </a:extLst>
          </p:cNvPr>
          <p:cNvSpPr txBox="1"/>
          <p:nvPr/>
        </p:nvSpPr>
        <p:spPr>
          <a:xfrm>
            <a:off x="3181609" y="6288494"/>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1912022</a:t>
            </a:r>
          </a:p>
        </p:txBody>
      </p:sp>
      <p:sp>
        <p:nvSpPr>
          <p:cNvPr id="54" name="CuadroTexto 53">
            <a:extLst>
              <a:ext uri="{FF2B5EF4-FFF2-40B4-BE49-F238E27FC236}">
                <a16:creationId xmlns:a16="http://schemas.microsoft.com/office/drawing/2014/main" id="{B367309C-6972-18F5-B10D-40610C8609B9}"/>
              </a:ext>
            </a:extLst>
          </p:cNvPr>
          <p:cNvSpPr txBox="1"/>
          <p:nvPr/>
        </p:nvSpPr>
        <p:spPr>
          <a:xfrm>
            <a:off x="4391431" y="6474538"/>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55" name="CuadroTexto 54">
            <a:extLst>
              <a:ext uri="{FF2B5EF4-FFF2-40B4-BE49-F238E27FC236}">
                <a16:creationId xmlns:a16="http://schemas.microsoft.com/office/drawing/2014/main" id="{C5A2D584-9F96-36D0-4D67-7ADDDAECAC97}"/>
              </a:ext>
            </a:extLst>
          </p:cNvPr>
          <p:cNvSpPr txBox="1"/>
          <p:nvPr/>
        </p:nvSpPr>
        <p:spPr>
          <a:xfrm>
            <a:off x="4391431" y="6288494"/>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1911922</a:t>
            </a:r>
          </a:p>
        </p:txBody>
      </p:sp>
      <p:sp>
        <p:nvSpPr>
          <p:cNvPr id="56" name="CuadroTexto 55">
            <a:extLst>
              <a:ext uri="{FF2B5EF4-FFF2-40B4-BE49-F238E27FC236}">
                <a16:creationId xmlns:a16="http://schemas.microsoft.com/office/drawing/2014/main" id="{61264EA6-4F65-576A-37B8-0B578E92FA67}"/>
              </a:ext>
            </a:extLst>
          </p:cNvPr>
          <p:cNvSpPr txBox="1"/>
          <p:nvPr/>
        </p:nvSpPr>
        <p:spPr>
          <a:xfrm>
            <a:off x="5643456" y="6474538"/>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57" name="CuadroTexto 56">
            <a:extLst>
              <a:ext uri="{FF2B5EF4-FFF2-40B4-BE49-F238E27FC236}">
                <a16:creationId xmlns:a16="http://schemas.microsoft.com/office/drawing/2014/main" id="{895EFFD6-75BC-80FF-2393-4911B302DC65}"/>
              </a:ext>
            </a:extLst>
          </p:cNvPr>
          <p:cNvSpPr txBox="1"/>
          <p:nvPr/>
        </p:nvSpPr>
        <p:spPr>
          <a:xfrm>
            <a:off x="5643456" y="6288494"/>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1911822</a:t>
            </a:r>
          </a:p>
        </p:txBody>
      </p:sp>
      <p:sp>
        <p:nvSpPr>
          <p:cNvPr id="58" name="CuadroTexto 57">
            <a:extLst>
              <a:ext uri="{FF2B5EF4-FFF2-40B4-BE49-F238E27FC236}">
                <a16:creationId xmlns:a16="http://schemas.microsoft.com/office/drawing/2014/main" id="{81E86F28-B1DC-3C2A-8E8C-C36E0641D4F8}"/>
              </a:ext>
            </a:extLst>
          </p:cNvPr>
          <p:cNvSpPr txBox="1"/>
          <p:nvPr/>
        </p:nvSpPr>
        <p:spPr>
          <a:xfrm>
            <a:off x="3181609" y="7037246"/>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59" name="CuadroTexto 58">
            <a:extLst>
              <a:ext uri="{FF2B5EF4-FFF2-40B4-BE49-F238E27FC236}">
                <a16:creationId xmlns:a16="http://schemas.microsoft.com/office/drawing/2014/main" id="{2519287C-9A87-10AC-7433-1C0714B90C20}"/>
              </a:ext>
            </a:extLst>
          </p:cNvPr>
          <p:cNvSpPr txBox="1"/>
          <p:nvPr/>
        </p:nvSpPr>
        <p:spPr>
          <a:xfrm>
            <a:off x="3181609" y="6851202"/>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1911722</a:t>
            </a:r>
          </a:p>
        </p:txBody>
      </p:sp>
      <p:sp>
        <p:nvSpPr>
          <p:cNvPr id="60" name="CuadroTexto 59">
            <a:extLst>
              <a:ext uri="{FF2B5EF4-FFF2-40B4-BE49-F238E27FC236}">
                <a16:creationId xmlns:a16="http://schemas.microsoft.com/office/drawing/2014/main" id="{9C39A1EE-A0F1-79F0-AAA9-77E71544EEC8}"/>
              </a:ext>
            </a:extLst>
          </p:cNvPr>
          <p:cNvSpPr txBox="1"/>
          <p:nvPr/>
        </p:nvSpPr>
        <p:spPr>
          <a:xfrm>
            <a:off x="4391431" y="7037246"/>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61" name="CuadroTexto 60">
            <a:extLst>
              <a:ext uri="{FF2B5EF4-FFF2-40B4-BE49-F238E27FC236}">
                <a16:creationId xmlns:a16="http://schemas.microsoft.com/office/drawing/2014/main" id="{EDBED340-2F81-7471-B63E-63A578E449B3}"/>
              </a:ext>
            </a:extLst>
          </p:cNvPr>
          <p:cNvSpPr txBox="1"/>
          <p:nvPr/>
        </p:nvSpPr>
        <p:spPr>
          <a:xfrm>
            <a:off x="4391431" y="6851202"/>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1911622</a:t>
            </a:r>
          </a:p>
        </p:txBody>
      </p:sp>
      <p:sp>
        <p:nvSpPr>
          <p:cNvPr id="62" name="CuadroTexto 61">
            <a:extLst>
              <a:ext uri="{FF2B5EF4-FFF2-40B4-BE49-F238E27FC236}">
                <a16:creationId xmlns:a16="http://schemas.microsoft.com/office/drawing/2014/main" id="{8749D1F8-D7EF-D5B3-18CE-C910BC9CAE75}"/>
              </a:ext>
            </a:extLst>
          </p:cNvPr>
          <p:cNvSpPr txBox="1"/>
          <p:nvPr/>
        </p:nvSpPr>
        <p:spPr>
          <a:xfrm>
            <a:off x="5629388" y="7037246"/>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63" name="CuadroTexto 62">
            <a:extLst>
              <a:ext uri="{FF2B5EF4-FFF2-40B4-BE49-F238E27FC236}">
                <a16:creationId xmlns:a16="http://schemas.microsoft.com/office/drawing/2014/main" id="{4BF381C7-1774-228C-3923-18B413A8C1F5}"/>
              </a:ext>
            </a:extLst>
          </p:cNvPr>
          <p:cNvSpPr txBox="1"/>
          <p:nvPr/>
        </p:nvSpPr>
        <p:spPr>
          <a:xfrm>
            <a:off x="5629388" y="6851202"/>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1911522</a:t>
            </a:r>
          </a:p>
        </p:txBody>
      </p:sp>
      <p:sp>
        <p:nvSpPr>
          <p:cNvPr id="1024" name="CuadroTexto 1023">
            <a:extLst>
              <a:ext uri="{FF2B5EF4-FFF2-40B4-BE49-F238E27FC236}">
                <a16:creationId xmlns:a16="http://schemas.microsoft.com/office/drawing/2014/main" id="{1A9BC535-61DD-6620-71CE-167871A6A8F6}"/>
              </a:ext>
            </a:extLst>
          </p:cNvPr>
          <p:cNvSpPr txBox="1"/>
          <p:nvPr/>
        </p:nvSpPr>
        <p:spPr>
          <a:xfrm>
            <a:off x="3181609" y="8036052"/>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1025" name="CuadroTexto 1024">
            <a:extLst>
              <a:ext uri="{FF2B5EF4-FFF2-40B4-BE49-F238E27FC236}">
                <a16:creationId xmlns:a16="http://schemas.microsoft.com/office/drawing/2014/main" id="{BAA0218D-A90E-AAFB-798D-4E83DD6D9EB1}"/>
              </a:ext>
            </a:extLst>
          </p:cNvPr>
          <p:cNvSpPr txBox="1"/>
          <p:nvPr/>
        </p:nvSpPr>
        <p:spPr>
          <a:xfrm>
            <a:off x="3181609" y="7850008"/>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1912022</a:t>
            </a:r>
          </a:p>
        </p:txBody>
      </p:sp>
      <p:sp>
        <p:nvSpPr>
          <p:cNvPr id="1027" name="CuadroTexto 1026">
            <a:extLst>
              <a:ext uri="{FF2B5EF4-FFF2-40B4-BE49-F238E27FC236}">
                <a16:creationId xmlns:a16="http://schemas.microsoft.com/office/drawing/2014/main" id="{8F20CF00-E140-1C4B-DEA0-BEEA1C484218}"/>
              </a:ext>
            </a:extLst>
          </p:cNvPr>
          <p:cNvSpPr txBox="1"/>
          <p:nvPr/>
        </p:nvSpPr>
        <p:spPr>
          <a:xfrm>
            <a:off x="4391431" y="8036052"/>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1029" name="CuadroTexto 1028">
            <a:extLst>
              <a:ext uri="{FF2B5EF4-FFF2-40B4-BE49-F238E27FC236}">
                <a16:creationId xmlns:a16="http://schemas.microsoft.com/office/drawing/2014/main" id="{C84CEB82-BD45-6A69-F1B6-D0B80B84ECBD}"/>
              </a:ext>
            </a:extLst>
          </p:cNvPr>
          <p:cNvSpPr txBox="1"/>
          <p:nvPr/>
        </p:nvSpPr>
        <p:spPr>
          <a:xfrm>
            <a:off x="4391431" y="7850008"/>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1911922</a:t>
            </a:r>
          </a:p>
        </p:txBody>
      </p:sp>
      <p:sp>
        <p:nvSpPr>
          <p:cNvPr id="1030" name="CuadroTexto 1029">
            <a:extLst>
              <a:ext uri="{FF2B5EF4-FFF2-40B4-BE49-F238E27FC236}">
                <a16:creationId xmlns:a16="http://schemas.microsoft.com/office/drawing/2014/main" id="{1FB49374-02AE-3353-354E-E36AFFF7B5BD}"/>
              </a:ext>
            </a:extLst>
          </p:cNvPr>
          <p:cNvSpPr txBox="1"/>
          <p:nvPr/>
        </p:nvSpPr>
        <p:spPr>
          <a:xfrm>
            <a:off x="5643456" y="8036052"/>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1031" name="CuadroTexto 1030">
            <a:extLst>
              <a:ext uri="{FF2B5EF4-FFF2-40B4-BE49-F238E27FC236}">
                <a16:creationId xmlns:a16="http://schemas.microsoft.com/office/drawing/2014/main" id="{6E59D49F-56E1-040F-7750-9A8A6D4B5B85}"/>
              </a:ext>
            </a:extLst>
          </p:cNvPr>
          <p:cNvSpPr txBox="1"/>
          <p:nvPr/>
        </p:nvSpPr>
        <p:spPr>
          <a:xfrm>
            <a:off x="5643456" y="7850008"/>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1911822</a:t>
            </a:r>
          </a:p>
        </p:txBody>
      </p:sp>
      <p:sp>
        <p:nvSpPr>
          <p:cNvPr id="1032" name="CuadroTexto 1031">
            <a:extLst>
              <a:ext uri="{FF2B5EF4-FFF2-40B4-BE49-F238E27FC236}">
                <a16:creationId xmlns:a16="http://schemas.microsoft.com/office/drawing/2014/main" id="{8C1B2BF4-A58B-1C4E-6BED-4FE9CABC35DF}"/>
              </a:ext>
            </a:extLst>
          </p:cNvPr>
          <p:cNvSpPr txBox="1"/>
          <p:nvPr/>
        </p:nvSpPr>
        <p:spPr>
          <a:xfrm>
            <a:off x="3181609" y="8598760"/>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1033" name="CuadroTexto 1032">
            <a:extLst>
              <a:ext uri="{FF2B5EF4-FFF2-40B4-BE49-F238E27FC236}">
                <a16:creationId xmlns:a16="http://schemas.microsoft.com/office/drawing/2014/main" id="{ED622CB0-7175-DE72-2D16-033D5CB8A0EE}"/>
              </a:ext>
            </a:extLst>
          </p:cNvPr>
          <p:cNvSpPr txBox="1"/>
          <p:nvPr/>
        </p:nvSpPr>
        <p:spPr>
          <a:xfrm>
            <a:off x="3181609" y="8412716"/>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1911722</a:t>
            </a:r>
          </a:p>
        </p:txBody>
      </p:sp>
      <p:sp>
        <p:nvSpPr>
          <p:cNvPr id="1034" name="CuadroTexto 1033">
            <a:extLst>
              <a:ext uri="{FF2B5EF4-FFF2-40B4-BE49-F238E27FC236}">
                <a16:creationId xmlns:a16="http://schemas.microsoft.com/office/drawing/2014/main" id="{2D0219EC-D033-CAAE-5474-876625BB306A}"/>
              </a:ext>
            </a:extLst>
          </p:cNvPr>
          <p:cNvSpPr txBox="1"/>
          <p:nvPr/>
        </p:nvSpPr>
        <p:spPr>
          <a:xfrm>
            <a:off x="4391431" y="8598760"/>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1035" name="CuadroTexto 1034">
            <a:extLst>
              <a:ext uri="{FF2B5EF4-FFF2-40B4-BE49-F238E27FC236}">
                <a16:creationId xmlns:a16="http://schemas.microsoft.com/office/drawing/2014/main" id="{0654747B-BCD9-78C7-99ED-5302C14C0249}"/>
              </a:ext>
            </a:extLst>
          </p:cNvPr>
          <p:cNvSpPr txBox="1"/>
          <p:nvPr/>
        </p:nvSpPr>
        <p:spPr>
          <a:xfrm>
            <a:off x="4391431" y="8412716"/>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1911622</a:t>
            </a:r>
          </a:p>
        </p:txBody>
      </p:sp>
      <p:sp>
        <p:nvSpPr>
          <p:cNvPr id="1036" name="CuadroTexto 1035">
            <a:extLst>
              <a:ext uri="{FF2B5EF4-FFF2-40B4-BE49-F238E27FC236}">
                <a16:creationId xmlns:a16="http://schemas.microsoft.com/office/drawing/2014/main" id="{6136EBD8-C7E7-0F79-7CEE-B48E2F004201}"/>
              </a:ext>
            </a:extLst>
          </p:cNvPr>
          <p:cNvSpPr txBox="1"/>
          <p:nvPr/>
        </p:nvSpPr>
        <p:spPr>
          <a:xfrm>
            <a:off x="5629388" y="8598760"/>
            <a:ext cx="1119850" cy="338554"/>
          </a:xfrm>
          <a:prstGeom prst="rect">
            <a:avLst/>
          </a:prstGeom>
          <a:noFill/>
        </p:spPr>
        <p:txBody>
          <a:bodyPr wrap="square" rtlCol="0">
            <a:spAutoFit/>
          </a:bodyPr>
          <a:lstStyle/>
          <a:p>
            <a:r>
              <a:rPr lang="es-ES" sz="1600" b="1" dirty="0">
                <a:ea typeface="Roboto" panose="02000000000000000000" pitchFamily="2" charset="0"/>
              </a:rPr>
              <a:t>X,XX €/</a:t>
            </a:r>
            <a:r>
              <a:rPr lang="es-ES" sz="1600" b="1" dirty="0" err="1">
                <a:ea typeface="Roboto" panose="02000000000000000000" pitchFamily="2" charset="0"/>
              </a:rPr>
              <a:t>ud.</a:t>
            </a:r>
            <a:r>
              <a:rPr lang="es-ES" sz="1600" b="1" dirty="0">
                <a:ea typeface="Roboto" panose="02000000000000000000" pitchFamily="2" charset="0"/>
              </a:rPr>
              <a:t> </a:t>
            </a:r>
            <a:endParaRPr lang="es-ES" sz="1600" dirty="0"/>
          </a:p>
        </p:txBody>
      </p:sp>
      <p:sp>
        <p:nvSpPr>
          <p:cNvPr id="1037" name="CuadroTexto 1036">
            <a:extLst>
              <a:ext uri="{FF2B5EF4-FFF2-40B4-BE49-F238E27FC236}">
                <a16:creationId xmlns:a16="http://schemas.microsoft.com/office/drawing/2014/main" id="{DB9C748E-66E5-DE82-3936-4165B390EE84}"/>
              </a:ext>
            </a:extLst>
          </p:cNvPr>
          <p:cNvSpPr txBox="1"/>
          <p:nvPr/>
        </p:nvSpPr>
        <p:spPr>
          <a:xfrm>
            <a:off x="5629388" y="8412716"/>
            <a:ext cx="1421100" cy="261610"/>
          </a:xfrm>
          <a:prstGeom prst="rect">
            <a:avLst/>
          </a:prstGeom>
          <a:noFill/>
        </p:spPr>
        <p:txBody>
          <a:bodyPr wrap="square">
            <a:spAutoFit/>
          </a:bodyPr>
          <a:lstStyle/>
          <a:p>
            <a:r>
              <a:rPr lang="es-ES" sz="1100" b="1" dirty="0">
                <a:solidFill>
                  <a:schemeClr val="accent5">
                    <a:lumMod val="50000"/>
                  </a:schemeClr>
                </a:solidFill>
                <a:ea typeface="Roboto" panose="02000000000000000000" pitchFamily="2" charset="0"/>
              </a:rPr>
              <a:t>Ref. 1911522</a:t>
            </a:r>
          </a:p>
        </p:txBody>
      </p:sp>
      <p:pic>
        <p:nvPicPr>
          <p:cNvPr id="1038" name="Gráfico 1037" descr="Regla">
            <a:extLst>
              <a:ext uri="{FF2B5EF4-FFF2-40B4-BE49-F238E27FC236}">
                <a16:creationId xmlns:a16="http://schemas.microsoft.com/office/drawing/2014/main" id="{4707CC1F-E018-9021-42AB-947E20083D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37789" y="2123539"/>
            <a:ext cx="297626" cy="297626"/>
          </a:xfrm>
          <a:prstGeom prst="rect">
            <a:avLst/>
          </a:prstGeom>
        </p:spPr>
      </p:pic>
      <p:sp>
        <p:nvSpPr>
          <p:cNvPr id="1039" name="CuadroTexto 1038">
            <a:extLst>
              <a:ext uri="{FF2B5EF4-FFF2-40B4-BE49-F238E27FC236}">
                <a16:creationId xmlns:a16="http://schemas.microsoft.com/office/drawing/2014/main" id="{D2D2D362-89F5-E608-D8FD-3CBF7D2B6E76}"/>
              </a:ext>
            </a:extLst>
          </p:cNvPr>
          <p:cNvSpPr txBox="1"/>
          <p:nvPr/>
        </p:nvSpPr>
        <p:spPr>
          <a:xfrm>
            <a:off x="1888786" y="2130478"/>
            <a:ext cx="1000100" cy="276999"/>
          </a:xfrm>
          <a:prstGeom prst="rect">
            <a:avLst/>
          </a:prstGeom>
          <a:noFill/>
        </p:spPr>
        <p:txBody>
          <a:bodyPr wrap="square">
            <a:spAutoFit/>
          </a:bodyPr>
          <a:lstStyle/>
          <a:p>
            <a:r>
              <a:rPr lang="es-ES" sz="1200" dirty="0">
                <a:solidFill>
                  <a:srgbClr val="343E44"/>
                </a:solidFill>
                <a:ea typeface="Roboto" panose="02000000000000000000" pitchFamily="2" charset="0"/>
              </a:rPr>
              <a:t>15 x 20 cm</a:t>
            </a:r>
            <a:endParaRPr lang="es-ES" sz="1200" dirty="0"/>
          </a:p>
        </p:txBody>
      </p:sp>
      <p:pic>
        <p:nvPicPr>
          <p:cNvPr id="1040" name="Imagen 1039">
            <a:extLst>
              <a:ext uri="{FF2B5EF4-FFF2-40B4-BE49-F238E27FC236}">
                <a16:creationId xmlns:a16="http://schemas.microsoft.com/office/drawing/2014/main" id="{6CCFFFAB-4394-3469-683C-85F8CC120BF4}"/>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40211" y="1753694"/>
            <a:ext cx="820133" cy="1076623"/>
          </a:xfrm>
          <a:prstGeom prst="rect">
            <a:avLst/>
          </a:prstGeom>
        </p:spPr>
      </p:pic>
      <p:sp>
        <p:nvSpPr>
          <p:cNvPr id="1041" name="CuadroTexto 1040">
            <a:extLst>
              <a:ext uri="{FF2B5EF4-FFF2-40B4-BE49-F238E27FC236}">
                <a16:creationId xmlns:a16="http://schemas.microsoft.com/office/drawing/2014/main" id="{3976CB87-22DD-3EBD-DE0B-4D2FB0E9CFCB}"/>
              </a:ext>
            </a:extLst>
          </p:cNvPr>
          <p:cNvSpPr txBox="1"/>
          <p:nvPr/>
        </p:nvSpPr>
        <p:spPr>
          <a:xfrm>
            <a:off x="1888786" y="1897508"/>
            <a:ext cx="1000100" cy="276999"/>
          </a:xfrm>
          <a:prstGeom prst="rect">
            <a:avLst/>
          </a:prstGeom>
          <a:noFill/>
        </p:spPr>
        <p:txBody>
          <a:bodyPr wrap="square" rtlCol="0">
            <a:spAutoFit/>
          </a:bodyPr>
          <a:lstStyle/>
          <a:p>
            <a:r>
              <a:rPr lang="es-ES" sz="1200" dirty="0">
                <a:solidFill>
                  <a:schemeClr val="accent5">
                    <a:lumMod val="50000"/>
                  </a:schemeClr>
                </a:solidFill>
                <a:ea typeface="Roboto" panose="02000000000000000000" pitchFamily="2" charset="0"/>
              </a:rPr>
              <a:t>Ref. 1911922</a:t>
            </a:r>
            <a:endParaRPr lang="es-ES" sz="1050" dirty="0">
              <a:solidFill>
                <a:schemeClr val="accent5">
                  <a:lumMod val="50000"/>
                </a:schemeClr>
              </a:solidFill>
              <a:ea typeface="Roboto" panose="02000000000000000000" pitchFamily="2" charset="0"/>
            </a:endParaRPr>
          </a:p>
        </p:txBody>
      </p:sp>
      <p:pic>
        <p:nvPicPr>
          <p:cNvPr id="1042" name="Gráfico 1041" descr="Regla">
            <a:extLst>
              <a:ext uri="{FF2B5EF4-FFF2-40B4-BE49-F238E27FC236}">
                <a16:creationId xmlns:a16="http://schemas.microsoft.com/office/drawing/2014/main" id="{20FF0207-AAA3-AD21-DA92-32B7D5BE79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16677" y="3335691"/>
            <a:ext cx="297626" cy="297626"/>
          </a:xfrm>
          <a:prstGeom prst="rect">
            <a:avLst/>
          </a:prstGeom>
        </p:spPr>
      </p:pic>
      <p:sp>
        <p:nvSpPr>
          <p:cNvPr id="1043" name="CuadroTexto 1042">
            <a:extLst>
              <a:ext uri="{FF2B5EF4-FFF2-40B4-BE49-F238E27FC236}">
                <a16:creationId xmlns:a16="http://schemas.microsoft.com/office/drawing/2014/main" id="{CDE20C4D-157A-9CC8-5A8D-2273D56B2E36}"/>
              </a:ext>
            </a:extLst>
          </p:cNvPr>
          <p:cNvSpPr txBox="1"/>
          <p:nvPr/>
        </p:nvSpPr>
        <p:spPr>
          <a:xfrm>
            <a:off x="1967674" y="3342630"/>
            <a:ext cx="1000100" cy="276999"/>
          </a:xfrm>
          <a:prstGeom prst="rect">
            <a:avLst/>
          </a:prstGeom>
          <a:noFill/>
        </p:spPr>
        <p:txBody>
          <a:bodyPr wrap="square">
            <a:spAutoFit/>
          </a:bodyPr>
          <a:lstStyle/>
          <a:p>
            <a:r>
              <a:rPr lang="es-ES" sz="1200" dirty="0">
                <a:solidFill>
                  <a:srgbClr val="343E44"/>
                </a:solidFill>
                <a:ea typeface="Roboto" panose="02000000000000000000" pitchFamily="2" charset="0"/>
              </a:rPr>
              <a:t>25 x 30 cm</a:t>
            </a:r>
            <a:endParaRPr lang="es-ES" sz="1200" dirty="0"/>
          </a:p>
        </p:txBody>
      </p:sp>
      <p:pic>
        <p:nvPicPr>
          <p:cNvPr id="1044" name="Imagen 1043">
            <a:extLst>
              <a:ext uri="{FF2B5EF4-FFF2-40B4-BE49-F238E27FC236}">
                <a16:creationId xmlns:a16="http://schemas.microsoft.com/office/drawing/2014/main" id="{B1C3F389-0354-6E56-8098-F427762B5636}"/>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695243" y="2900195"/>
            <a:ext cx="816558" cy="1167353"/>
          </a:xfrm>
          <a:prstGeom prst="rect">
            <a:avLst/>
          </a:prstGeom>
        </p:spPr>
      </p:pic>
      <p:sp>
        <p:nvSpPr>
          <p:cNvPr id="1045" name="CuadroTexto 1044">
            <a:extLst>
              <a:ext uri="{FF2B5EF4-FFF2-40B4-BE49-F238E27FC236}">
                <a16:creationId xmlns:a16="http://schemas.microsoft.com/office/drawing/2014/main" id="{11FFF3B8-BB59-5164-71D4-6989E120D50A}"/>
              </a:ext>
            </a:extLst>
          </p:cNvPr>
          <p:cNvSpPr txBox="1"/>
          <p:nvPr/>
        </p:nvSpPr>
        <p:spPr>
          <a:xfrm>
            <a:off x="1967674" y="3097086"/>
            <a:ext cx="1000100" cy="276999"/>
          </a:xfrm>
          <a:prstGeom prst="rect">
            <a:avLst/>
          </a:prstGeom>
          <a:noFill/>
        </p:spPr>
        <p:txBody>
          <a:bodyPr wrap="square" rtlCol="0">
            <a:spAutoFit/>
          </a:bodyPr>
          <a:lstStyle/>
          <a:p>
            <a:r>
              <a:rPr lang="es-ES" sz="1200" dirty="0">
                <a:solidFill>
                  <a:schemeClr val="accent5">
                    <a:lumMod val="50000"/>
                  </a:schemeClr>
                </a:solidFill>
                <a:ea typeface="Roboto" panose="02000000000000000000" pitchFamily="2" charset="0"/>
              </a:rPr>
              <a:t>Ref. 1911822</a:t>
            </a:r>
            <a:endParaRPr lang="es-ES" sz="1050" dirty="0">
              <a:solidFill>
                <a:schemeClr val="accent5">
                  <a:lumMod val="50000"/>
                </a:schemeClr>
              </a:solidFill>
              <a:ea typeface="Roboto" panose="02000000000000000000" pitchFamily="2" charset="0"/>
            </a:endParaRPr>
          </a:p>
        </p:txBody>
      </p:sp>
      <p:pic>
        <p:nvPicPr>
          <p:cNvPr id="1046" name="Gráfico 1045" descr="Regla">
            <a:extLst>
              <a:ext uri="{FF2B5EF4-FFF2-40B4-BE49-F238E27FC236}">
                <a16:creationId xmlns:a16="http://schemas.microsoft.com/office/drawing/2014/main" id="{8C22A5D3-E3A7-BBA5-F752-EBABACCD35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37789" y="4608125"/>
            <a:ext cx="297626" cy="297626"/>
          </a:xfrm>
          <a:prstGeom prst="rect">
            <a:avLst/>
          </a:prstGeom>
        </p:spPr>
      </p:pic>
      <p:sp>
        <p:nvSpPr>
          <p:cNvPr id="1047" name="CuadroTexto 1046">
            <a:extLst>
              <a:ext uri="{FF2B5EF4-FFF2-40B4-BE49-F238E27FC236}">
                <a16:creationId xmlns:a16="http://schemas.microsoft.com/office/drawing/2014/main" id="{5B3E2913-5CB8-21D9-1C45-5EF7F996D193}"/>
              </a:ext>
            </a:extLst>
          </p:cNvPr>
          <p:cNvSpPr txBox="1"/>
          <p:nvPr/>
        </p:nvSpPr>
        <p:spPr>
          <a:xfrm>
            <a:off x="1888786" y="4615064"/>
            <a:ext cx="1000100" cy="276999"/>
          </a:xfrm>
          <a:prstGeom prst="rect">
            <a:avLst/>
          </a:prstGeom>
          <a:noFill/>
        </p:spPr>
        <p:txBody>
          <a:bodyPr wrap="square">
            <a:spAutoFit/>
          </a:bodyPr>
          <a:lstStyle/>
          <a:p>
            <a:r>
              <a:rPr lang="es-ES" sz="1200" dirty="0">
                <a:solidFill>
                  <a:srgbClr val="343E44"/>
                </a:solidFill>
                <a:ea typeface="Roboto" panose="02000000000000000000" pitchFamily="2" charset="0"/>
              </a:rPr>
              <a:t>30 x 45 cm</a:t>
            </a:r>
            <a:endParaRPr lang="es-ES" sz="1200" dirty="0"/>
          </a:p>
        </p:txBody>
      </p:sp>
      <p:pic>
        <p:nvPicPr>
          <p:cNvPr id="1048" name="Imagen 1047">
            <a:extLst>
              <a:ext uri="{FF2B5EF4-FFF2-40B4-BE49-F238E27FC236}">
                <a16:creationId xmlns:a16="http://schemas.microsoft.com/office/drawing/2014/main" id="{B81DECB3-38CD-FA1E-0A99-0A1935267B4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76219" y="4097042"/>
            <a:ext cx="933851" cy="1364627"/>
          </a:xfrm>
          <a:prstGeom prst="rect">
            <a:avLst/>
          </a:prstGeom>
        </p:spPr>
      </p:pic>
      <p:sp>
        <p:nvSpPr>
          <p:cNvPr id="1049" name="CuadroTexto 1048">
            <a:extLst>
              <a:ext uri="{FF2B5EF4-FFF2-40B4-BE49-F238E27FC236}">
                <a16:creationId xmlns:a16="http://schemas.microsoft.com/office/drawing/2014/main" id="{40BAF8B2-74F4-F213-887B-C6D0604C674F}"/>
              </a:ext>
            </a:extLst>
          </p:cNvPr>
          <p:cNvSpPr txBox="1"/>
          <p:nvPr/>
        </p:nvSpPr>
        <p:spPr>
          <a:xfrm>
            <a:off x="1888786" y="4397138"/>
            <a:ext cx="1000100" cy="276999"/>
          </a:xfrm>
          <a:prstGeom prst="rect">
            <a:avLst/>
          </a:prstGeom>
          <a:noFill/>
        </p:spPr>
        <p:txBody>
          <a:bodyPr wrap="square" rtlCol="0">
            <a:spAutoFit/>
          </a:bodyPr>
          <a:lstStyle/>
          <a:p>
            <a:r>
              <a:rPr lang="es-ES" sz="1200" dirty="0">
                <a:solidFill>
                  <a:schemeClr val="accent5">
                    <a:lumMod val="50000"/>
                  </a:schemeClr>
                </a:solidFill>
                <a:ea typeface="Roboto" panose="02000000000000000000" pitchFamily="2" charset="0"/>
              </a:rPr>
              <a:t>Ref. 1911722</a:t>
            </a:r>
            <a:endParaRPr lang="es-ES" sz="1050" dirty="0">
              <a:solidFill>
                <a:schemeClr val="accent5">
                  <a:lumMod val="50000"/>
                </a:schemeClr>
              </a:solidFill>
              <a:ea typeface="Roboto" panose="02000000000000000000" pitchFamily="2" charset="0"/>
            </a:endParaRPr>
          </a:p>
        </p:txBody>
      </p:sp>
      <p:sp>
        <p:nvSpPr>
          <p:cNvPr id="1050" name="CuadroTexto 1049">
            <a:extLst>
              <a:ext uri="{FF2B5EF4-FFF2-40B4-BE49-F238E27FC236}">
                <a16:creationId xmlns:a16="http://schemas.microsoft.com/office/drawing/2014/main" id="{83D48CBA-89AD-AD50-67E3-67C0D4696CE2}"/>
              </a:ext>
            </a:extLst>
          </p:cNvPr>
          <p:cNvSpPr txBox="1"/>
          <p:nvPr/>
        </p:nvSpPr>
        <p:spPr>
          <a:xfrm>
            <a:off x="699951" y="9454048"/>
            <a:ext cx="5762147" cy="276999"/>
          </a:xfrm>
          <a:prstGeom prst="rect">
            <a:avLst/>
          </a:prstGeom>
          <a:noFill/>
        </p:spPr>
        <p:txBody>
          <a:bodyPr wrap="square">
            <a:spAutoFit/>
          </a:bodyPr>
          <a:lstStyle/>
          <a:p>
            <a:r>
              <a:rPr lang="es-ES" sz="1200" b="1" dirty="0">
                <a:solidFill>
                  <a:schemeClr val="accent5">
                    <a:lumMod val="75000"/>
                  </a:schemeClr>
                </a:solidFill>
                <a:ea typeface="Roboto" panose="02000000000000000000" pitchFamily="2" charset="0"/>
              </a:rPr>
              <a:t>CONSULTAR TARIFA DE TRANSPORTE. PLAZO DE ENTREGA PERSONALIZADA 2 SEMANAS</a:t>
            </a:r>
          </a:p>
        </p:txBody>
      </p:sp>
      <p:pic>
        <p:nvPicPr>
          <p:cNvPr id="1051" name="Imagen 1050">
            <a:extLst>
              <a:ext uri="{FF2B5EF4-FFF2-40B4-BE49-F238E27FC236}">
                <a16:creationId xmlns:a16="http://schemas.microsoft.com/office/drawing/2014/main" id="{831574B2-CB48-F0F7-0A03-DE2AA8BBE1AC}"/>
              </a:ext>
            </a:extLst>
          </p:cNvPr>
          <p:cNvPicPr>
            <a:picLocks noChangeAspect="1"/>
          </p:cNvPicPr>
          <p:nvPr/>
        </p:nvPicPr>
        <p:blipFill>
          <a:blip r:embed="rId17"/>
          <a:stretch>
            <a:fillRect/>
          </a:stretch>
        </p:blipFill>
        <p:spPr>
          <a:xfrm>
            <a:off x="278569" y="9468706"/>
            <a:ext cx="372055" cy="233863"/>
          </a:xfrm>
          <a:prstGeom prst="rect">
            <a:avLst/>
          </a:prstGeom>
        </p:spPr>
      </p:pic>
      <p:pic>
        <p:nvPicPr>
          <p:cNvPr id="1052" name="Gráfico 1051" descr="Regla">
            <a:extLst>
              <a:ext uri="{FF2B5EF4-FFF2-40B4-BE49-F238E27FC236}">
                <a16:creationId xmlns:a16="http://schemas.microsoft.com/office/drawing/2014/main" id="{E820B572-7B59-F614-FCDF-E7A0AE3073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37789" y="6421072"/>
            <a:ext cx="297626" cy="297626"/>
          </a:xfrm>
          <a:prstGeom prst="rect">
            <a:avLst/>
          </a:prstGeom>
        </p:spPr>
      </p:pic>
      <p:sp>
        <p:nvSpPr>
          <p:cNvPr id="1053" name="CuadroTexto 1052">
            <a:extLst>
              <a:ext uri="{FF2B5EF4-FFF2-40B4-BE49-F238E27FC236}">
                <a16:creationId xmlns:a16="http://schemas.microsoft.com/office/drawing/2014/main" id="{55C37368-F245-C252-3C92-A40CFBF0BC7B}"/>
              </a:ext>
            </a:extLst>
          </p:cNvPr>
          <p:cNvSpPr txBox="1"/>
          <p:nvPr/>
        </p:nvSpPr>
        <p:spPr>
          <a:xfrm>
            <a:off x="1888786" y="6428011"/>
            <a:ext cx="1000100" cy="276999"/>
          </a:xfrm>
          <a:prstGeom prst="rect">
            <a:avLst/>
          </a:prstGeom>
          <a:noFill/>
        </p:spPr>
        <p:txBody>
          <a:bodyPr wrap="square">
            <a:spAutoFit/>
          </a:bodyPr>
          <a:lstStyle/>
          <a:p>
            <a:r>
              <a:rPr lang="es-ES" sz="1200" dirty="0">
                <a:solidFill>
                  <a:srgbClr val="343E44"/>
                </a:solidFill>
                <a:ea typeface="Roboto" panose="02000000000000000000" pitchFamily="2" charset="0"/>
              </a:rPr>
              <a:t>40 x 50 cm</a:t>
            </a:r>
            <a:endParaRPr lang="es-ES" sz="1200" dirty="0"/>
          </a:p>
        </p:txBody>
      </p:sp>
      <p:sp>
        <p:nvSpPr>
          <p:cNvPr id="1055" name="CuadroTexto 1054">
            <a:extLst>
              <a:ext uri="{FF2B5EF4-FFF2-40B4-BE49-F238E27FC236}">
                <a16:creationId xmlns:a16="http://schemas.microsoft.com/office/drawing/2014/main" id="{089F0717-0AA1-97E2-D9E2-A02057501DF8}"/>
              </a:ext>
            </a:extLst>
          </p:cNvPr>
          <p:cNvSpPr txBox="1"/>
          <p:nvPr/>
        </p:nvSpPr>
        <p:spPr>
          <a:xfrm>
            <a:off x="1888786" y="6196178"/>
            <a:ext cx="1000100" cy="276999"/>
          </a:xfrm>
          <a:prstGeom prst="rect">
            <a:avLst/>
          </a:prstGeom>
          <a:noFill/>
        </p:spPr>
        <p:txBody>
          <a:bodyPr wrap="square" rtlCol="0">
            <a:spAutoFit/>
          </a:bodyPr>
          <a:lstStyle/>
          <a:p>
            <a:r>
              <a:rPr lang="es-ES" sz="1200" dirty="0">
                <a:solidFill>
                  <a:schemeClr val="accent5">
                    <a:lumMod val="50000"/>
                  </a:schemeClr>
                </a:solidFill>
                <a:ea typeface="Roboto" panose="02000000000000000000" pitchFamily="2" charset="0"/>
              </a:rPr>
              <a:t>Ref. 1911622</a:t>
            </a:r>
            <a:endParaRPr lang="es-ES" sz="1050" dirty="0">
              <a:solidFill>
                <a:schemeClr val="accent5">
                  <a:lumMod val="50000"/>
                </a:schemeClr>
              </a:solidFill>
              <a:ea typeface="Roboto" panose="02000000000000000000" pitchFamily="2" charset="0"/>
            </a:endParaRPr>
          </a:p>
        </p:txBody>
      </p:sp>
      <p:pic>
        <p:nvPicPr>
          <p:cNvPr id="1056" name="Gráfico 1055" descr="Regla">
            <a:extLst>
              <a:ext uri="{FF2B5EF4-FFF2-40B4-BE49-F238E27FC236}">
                <a16:creationId xmlns:a16="http://schemas.microsoft.com/office/drawing/2014/main" id="{DCEF0C96-CBBF-B6B4-8B3D-8C99BED148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37789" y="8248878"/>
            <a:ext cx="297626" cy="297626"/>
          </a:xfrm>
          <a:prstGeom prst="rect">
            <a:avLst/>
          </a:prstGeom>
        </p:spPr>
      </p:pic>
      <p:sp>
        <p:nvSpPr>
          <p:cNvPr id="1057" name="CuadroTexto 1056">
            <a:extLst>
              <a:ext uri="{FF2B5EF4-FFF2-40B4-BE49-F238E27FC236}">
                <a16:creationId xmlns:a16="http://schemas.microsoft.com/office/drawing/2014/main" id="{63E75696-7273-1137-EABB-3C7B9D95E10C}"/>
              </a:ext>
            </a:extLst>
          </p:cNvPr>
          <p:cNvSpPr txBox="1"/>
          <p:nvPr/>
        </p:nvSpPr>
        <p:spPr>
          <a:xfrm>
            <a:off x="1888786" y="8255817"/>
            <a:ext cx="1000100" cy="276999"/>
          </a:xfrm>
          <a:prstGeom prst="rect">
            <a:avLst/>
          </a:prstGeom>
          <a:noFill/>
        </p:spPr>
        <p:txBody>
          <a:bodyPr wrap="square">
            <a:spAutoFit/>
          </a:bodyPr>
          <a:lstStyle/>
          <a:p>
            <a:r>
              <a:rPr lang="es-ES" sz="1200" dirty="0">
                <a:solidFill>
                  <a:srgbClr val="343E44"/>
                </a:solidFill>
                <a:ea typeface="Roboto" panose="02000000000000000000" pitchFamily="2" charset="0"/>
              </a:rPr>
              <a:t>50 x 75 cm</a:t>
            </a:r>
            <a:endParaRPr lang="es-ES" sz="1200" dirty="0"/>
          </a:p>
        </p:txBody>
      </p:sp>
      <p:sp>
        <p:nvSpPr>
          <p:cNvPr id="1059" name="CuadroTexto 1058">
            <a:extLst>
              <a:ext uri="{FF2B5EF4-FFF2-40B4-BE49-F238E27FC236}">
                <a16:creationId xmlns:a16="http://schemas.microsoft.com/office/drawing/2014/main" id="{C5FABEF5-06A4-EB7F-8061-EE4E1573B0A4}"/>
              </a:ext>
            </a:extLst>
          </p:cNvPr>
          <p:cNvSpPr txBox="1"/>
          <p:nvPr/>
        </p:nvSpPr>
        <p:spPr>
          <a:xfrm>
            <a:off x="1888786" y="8023984"/>
            <a:ext cx="1000100" cy="276999"/>
          </a:xfrm>
          <a:prstGeom prst="rect">
            <a:avLst/>
          </a:prstGeom>
          <a:noFill/>
        </p:spPr>
        <p:txBody>
          <a:bodyPr wrap="square" rtlCol="0">
            <a:spAutoFit/>
          </a:bodyPr>
          <a:lstStyle/>
          <a:p>
            <a:r>
              <a:rPr lang="es-ES" sz="1200" dirty="0">
                <a:solidFill>
                  <a:schemeClr val="accent5">
                    <a:lumMod val="50000"/>
                  </a:schemeClr>
                </a:solidFill>
                <a:ea typeface="Roboto" panose="02000000000000000000" pitchFamily="2" charset="0"/>
              </a:rPr>
              <a:t>Ref. 1911522</a:t>
            </a:r>
            <a:endParaRPr lang="es-ES" sz="1050" dirty="0">
              <a:solidFill>
                <a:schemeClr val="accent5">
                  <a:lumMod val="50000"/>
                </a:schemeClr>
              </a:solidFill>
              <a:ea typeface="Roboto" panose="02000000000000000000" pitchFamily="2" charset="0"/>
            </a:endParaRPr>
          </a:p>
        </p:txBody>
      </p:sp>
      <p:sp>
        <p:nvSpPr>
          <p:cNvPr id="3" name="CuadroTexto 2">
            <a:extLst>
              <a:ext uri="{FF2B5EF4-FFF2-40B4-BE49-F238E27FC236}">
                <a16:creationId xmlns:a16="http://schemas.microsoft.com/office/drawing/2014/main" id="{F447F99B-9CBC-39BC-5911-9AE72332514C}"/>
              </a:ext>
            </a:extLst>
          </p:cNvPr>
          <p:cNvSpPr txBox="1"/>
          <p:nvPr/>
        </p:nvSpPr>
        <p:spPr>
          <a:xfrm rot="16200000">
            <a:off x="-2239528" y="4032944"/>
            <a:ext cx="5221742" cy="338554"/>
          </a:xfrm>
          <a:prstGeom prst="rect">
            <a:avLst/>
          </a:prstGeom>
          <a:noFill/>
        </p:spPr>
        <p:txBody>
          <a:bodyPr wrap="square" rtlCol="0">
            <a:spAutoFit/>
          </a:bodyPr>
          <a:lstStyle/>
          <a:p>
            <a:r>
              <a:rPr lang="es-ES" sz="1600" b="1" dirty="0">
                <a:solidFill>
                  <a:srgbClr val="A7794B"/>
                </a:solidFill>
                <a:ea typeface="Roboto" panose="02000000000000000000" pitchFamily="2" charset="0"/>
              </a:rPr>
              <a:t>VARIEDAD DE TAMAÑOS</a:t>
            </a:r>
            <a:r>
              <a:rPr lang="es-ES" sz="1600" dirty="0">
                <a:solidFill>
                  <a:srgbClr val="A7794B"/>
                </a:solidFill>
                <a:ea typeface="Roboto" panose="02000000000000000000" pitchFamily="2" charset="0"/>
              </a:rPr>
              <a:t>. Un tamaño para cada necesidad</a:t>
            </a:r>
          </a:p>
        </p:txBody>
      </p:sp>
    </p:spTree>
    <p:extLst>
      <p:ext uri="{BB962C8B-B14F-4D97-AF65-F5344CB8AC3E}">
        <p14:creationId xmlns:p14="http://schemas.microsoft.com/office/powerpoint/2010/main" val="13568426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cha Algodon natural 19120 v1" id="{ACC86B87-158D-9947-9178-8A3B97AF7638}" vid="{371AE818-3435-C446-A754-0B07B4F508AB}"/>
    </a:ext>
  </a:extLst>
</a:theme>
</file>

<file path=docProps/app.xml><?xml version="1.0" encoding="utf-8"?>
<Properties xmlns="http://schemas.openxmlformats.org/officeDocument/2006/extended-properties" xmlns:vt="http://schemas.openxmlformats.org/officeDocument/2006/docPropsVTypes">
  <Template/>
  <TotalTime>546</TotalTime>
  <Words>521</Words>
  <Application>Microsoft Macintosh PowerPoint</Application>
  <PresentationFormat>A4 (210 x 297 mm)</PresentationFormat>
  <Paragraphs>85</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Ayuthaya</vt:lpstr>
      <vt:lpstr>Calibri</vt:lpstr>
      <vt:lpstr>Calibri Light</vt:lpstr>
      <vt:lpstr>Tema de 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Microsoft Office User</cp:lastModifiedBy>
  <cp:revision>41</cp:revision>
  <dcterms:created xsi:type="dcterms:W3CDTF">2024-01-19T08:13:00Z</dcterms:created>
  <dcterms:modified xsi:type="dcterms:W3CDTF">2024-03-07T08:44:06Z</dcterms:modified>
</cp:coreProperties>
</file>