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00"/>
    <a:srgbClr val="A7794B"/>
    <a:srgbClr val="E18691"/>
    <a:srgbClr val="B5D596"/>
    <a:srgbClr val="BDA9EF"/>
    <a:srgbClr val="7D1CF3"/>
    <a:srgbClr val="F1C27B"/>
    <a:srgbClr val="FED89D"/>
    <a:srgbClr val="8FBD75"/>
    <a:srgbClr val="4E9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9" autoAdjust="0"/>
    <p:restoredTop sz="94660"/>
  </p:normalViewPr>
  <p:slideViewPr>
    <p:cSldViewPr snapToGrid="0">
      <p:cViewPr>
        <p:scale>
          <a:sx n="177" d="100"/>
          <a:sy n="177" d="100"/>
        </p:scale>
        <p:origin x="2256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8C4F-FA5A-FC48-B635-1C49B0C3ADDF}" type="datetimeFigureOut">
              <a:rPr lang="es-ES" smtClean="0"/>
              <a:t>6/5/24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36AB-08C6-8D4A-9385-19200B38F1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86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36AB-08C6-8D4A-9385-19200B38F15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6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7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6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9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66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35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8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2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16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1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E6E-8A5B-4E7E-B9AF-DBFF7224F70B}" type="datetimeFigureOut">
              <a:rPr lang="es-ES" smtClean="0"/>
              <a:t>6/5/24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hyperlink" Target="mailto:maildelcomercial@mail.es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2.jp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svg"/><Relationship Id="rId15" Type="http://schemas.openxmlformats.org/officeDocument/2006/relationships/image" Target="../media/image24.jpg"/><Relationship Id="rId10" Type="http://schemas.openxmlformats.org/officeDocument/2006/relationships/image" Target="../media/image19.emf"/><Relationship Id="rId19" Type="http://schemas.openxmlformats.org/officeDocument/2006/relationships/image" Target="../media/image28.jp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9C14341-C311-3968-C706-AA341A5AD6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-6797210" y="-74624"/>
            <a:ext cx="15703171" cy="1070896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D7B4790-384F-7C90-F90C-D7B51C0FF12E}"/>
              </a:ext>
            </a:extLst>
          </p:cNvPr>
          <p:cNvSpPr/>
          <p:nvPr/>
        </p:nvSpPr>
        <p:spPr>
          <a:xfrm>
            <a:off x="335343" y="6313567"/>
            <a:ext cx="2676798" cy="1763286"/>
          </a:xfrm>
          <a:prstGeom prst="rect">
            <a:avLst/>
          </a:prstGeom>
          <a:solidFill>
            <a:schemeClr val="bg1">
              <a:alpha val="5940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41E166D-FAF1-51F0-FDF9-C1562A9DEF76}"/>
              </a:ext>
            </a:extLst>
          </p:cNvPr>
          <p:cNvSpPr/>
          <p:nvPr/>
        </p:nvSpPr>
        <p:spPr>
          <a:xfrm>
            <a:off x="0" y="8111852"/>
            <a:ext cx="6858000" cy="1794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8AC060-7C58-B5C1-12D0-5F2ECB4328D3}"/>
              </a:ext>
            </a:extLst>
          </p:cNvPr>
          <p:cNvSpPr txBox="1"/>
          <p:nvPr/>
        </p:nvSpPr>
        <p:spPr>
          <a:xfrm>
            <a:off x="2435391" y="8189079"/>
            <a:ext cx="41686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REDUCCIÓN DEL ÍNDICE DE IMPACTO POTENCIAL DEL ALGODÓN RECICLADO EN COMPARACIÓN CON EL ALGODÓN TRADICIONAL: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690AF43-56E2-07AD-BC90-9EF5A4B69190}"/>
              </a:ext>
            </a:extLst>
          </p:cNvPr>
          <p:cNvSpPr txBox="1"/>
          <p:nvPr/>
        </p:nvSpPr>
        <p:spPr>
          <a:xfrm>
            <a:off x="3111783" y="3253156"/>
            <a:ext cx="349225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ea typeface="Roboto" panose="02000000000000000000" pitchFamily="2" charset="0"/>
              </a:rPr>
              <a:t>BOLSA</a:t>
            </a:r>
          </a:p>
          <a:p>
            <a:pPr algn="r"/>
            <a:r>
              <a:rPr lang="es-ES" sz="3500" b="1" dirty="0">
                <a:ea typeface="Roboto" panose="02000000000000000000" pitchFamily="2" charset="0"/>
              </a:rPr>
              <a:t>MARINERA</a:t>
            </a:r>
          </a:p>
          <a:p>
            <a:pPr algn="r"/>
            <a:r>
              <a:rPr lang="es-ES" sz="3500" b="1" dirty="0">
                <a:ea typeface="Roboto" panose="02000000000000000000" pitchFamily="2" charset="0"/>
              </a:rPr>
              <a:t>DE ALGODÓN</a:t>
            </a:r>
          </a:p>
          <a:p>
            <a:pPr algn="r"/>
            <a:r>
              <a:rPr lang="es-ES" sz="3500" b="1" dirty="0">
                <a:ea typeface="Roboto" panose="02000000000000000000" pitchFamily="2" charset="0"/>
              </a:rPr>
              <a:t>RECICLADO</a:t>
            </a:r>
          </a:p>
          <a:p>
            <a:pPr algn="r"/>
            <a:r>
              <a:rPr lang="es-ES" sz="1600" dirty="0"/>
              <a:t>Una selección de bolsas </a:t>
            </a:r>
          </a:p>
          <a:p>
            <a:pPr algn="r"/>
            <a:r>
              <a:rPr lang="es-ES" sz="1600" b="1" dirty="0"/>
              <a:t>pensada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para ti.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5FC08776-F45C-26C9-52FD-3EFD5F5BB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15" y="2139926"/>
            <a:ext cx="2009340" cy="1000367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3C987CB6-1625-2156-6C9E-1322ADA5B1CD}"/>
              </a:ext>
            </a:extLst>
          </p:cNvPr>
          <p:cNvSpPr txBox="1"/>
          <p:nvPr/>
        </p:nvSpPr>
        <p:spPr>
          <a:xfrm>
            <a:off x="335343" y="5834219"/>
            <a:ext cx="26389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dirty="0"/>
          </a:p>
          <a:p>
            <a:endParaRPr lang="es-ES" sz="1800" dirty="0"/>
          </a:p>
          <a:p>
            <a:r>
              <a:rPr lang="es-ES" sz="1800" b="1" dirty="0"/>
              <a:t>NOMBRE DE LA EMPRESA</a:t>
            </a:r>
          </a:p>
          <a:p>
            <a:r>
              <a:rPr lang="es-ES" sz="1800" b="1" dirty="0"/>
              <a:t>Nombre Apellido</a:t>
            </a:r>
          </a:p>
          <a:p>
            <a:r>
              <a:rPr lang="es-ES" sz="1800" dirty="0">
                <a:hlinkClick r:id="rId5"/>
              </a:rPr>
              <a:t>maildelcomercial@mail.es</a:t>
            </a:r>
            <a:endParaRPr lang="es-ES" sz="1800" dirty="0"/>
          </a:p>
          <a:p>
            <a:r>
              <a:rPr lang="es-ES" sz="1800" dirty="0"/>
              <a:t>      612 345 678</a:t>
            </a:r>
          </a:p>
          <a:p>
            <a:endParaRPr lang="es-ES" dirty="0"/>
          </a:p>
          <a:p>
            <a:r>
              <a:rPr lang="es-ES" sz="1800" dirty="0"/>
              <a:t>Mayo 2024</a:t>
            </a:r>
          </a:p>
        </p:txBody>
      </p:sp>
      <p:pic>
        <p:nvPicPr>
          <p:cNvPr id="58" name="Gráfico 57">
            <a:extLst>
              <a:ext uri="{FF2B5EF4-FFF2-40B4-BE49-F238E27FC236}">
                <a16:creationId xmlns:a16="http://schemas.microsoft.com/office/drawing/2014/main" id="{5941889A-DA08-D925-4473-58F71202B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8232" y="3140293"/>
            <a:ext cx="1587492" cy="1248416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9455C315-126E-F6D9-E518-27F9DF3435A6}"/>
              </a:ext>
            </a:extLst>
          </p:cNvPr>
          <p:cNvSpPr/>
          <p:nvPr/>
        </p:nvSpPr>
        <p:spPr>
          <a:xfrm>
            <a:off x="2862490" y="5596374"/>
            <a:ext cx="1446811" cy="125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1" name="Gráfico 60">
            <a:extLst>
              <a:ext uri="{FF2B5EF4-FFF2-40B4-BE49-F238E27FC236}">
                <a16:creationId xmlns:a16="http://schemas.microsoft.com/office/drawing/2014/main" id="{56F2CB7B-B666-DA1A-7A2F-6F55E5203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1537" y="5706273"/>
            <a:ext cx="1388718" cy="1031620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509B8872-FCE1-FC6B-D5C1-28FFAB8AF9C1}"/>
              </a:ext>
            </a:extLst>
          </p:cNvPr>
          <p:cNvSpPr txBox="1"/>
          <p:nvPr/>
        </p:nvSpPr>
        <p:spPr>
          <a:xfrm>
            <a:off x="128856" y="8570091"/>
            <a:ext cx="250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>
                <a:solidFill>
                  <a:schemeClr val="accent1"/>
                </a:solidFill>
                <a:ea typeface="Ayuthaya" pitchFamily="2" charset="-34"/>
                <a:cs typeface="Ayuthaya" pitchFamily="2" charset="-34"/>
              </a:rPr>
              <a:t>Por qué elegir el algodón reciclado</a:t>
            </a:r>
          </a:p>
        </p:txBody>
      </p:sp>
      <p:pic>
        <p:nvPicPr>
          <p:cNvPr id="3" name="Gráfico 2" descr="Auricular">
            <a:extLst>
              <a:ext uri="{FF2B5EF4-FFF2-40B4-BE49-F238E27FC236}">
                <a16:creationId xmlns:a16="http://schemas.microsoft.com/office/drawing/2014/main" id="{94E875F5-FBD8-18B2-E527-8B9838C2F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903" y="7260386"/>
            <a:ext cx="219145" cy="21914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46D80BB-E6EF-415C-36D4-290DC6D417C8}"/>
              </a:ext>
            </a:extLst>
          </p:cNvPr>
          <p:cNvSpPr txBox="1"/>
          <p:nvPr/>
        </p:nvSpPr>
        <p:spPr>
          <a:xfrm>
            <a:off x="2412429" y="8654965"/>
            <a:ext cx="1677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i="0" dirty="0">
                <a:effectLst/>
              </a:rPr>
              <a:t>1. Calentamiento Global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0953F1-3992-1B65-91A0-CE1A37100B13}"/>
              </a:ext>
            </a:extLst>
          </p:cNvPr>
          <p:cNvSpPr txBox="1"/>
          <p:nvPr/>
        </p:nvSpPr>
        <p:spPr>
          <a:xfrm>
            <a:off x="4125724" y="8654965"/>
            <a:ext cx="1677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/>
              <a:t>2</a:t>
            </a:r>
            <a:r>
              <a:rPr lang="es-ES" sz="1000" b="1" i="0" dirty="0">
                <a:effectLst/>
              </a:rPr>
              <a:t>. Escasez de Agua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6930F0-683C-4807-52AC-8FE3C21E1CAA}"/>
              </a:ext>
            </a:extLst>
          </p:cNvPr>
          <p:cNvSpPr txBox="1"/>
          <p:nvPr/>
        </p:nvSpPr>
        <p:spPr>
          <a:xfrm>
            <a:off x="5425134" y="8654965"/>
            <a:ext cx="1329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/>
              <a:t>2</a:t>
            </a:r>
            <a:r>
              <a:rPr lang="es-ES" sz="1000" b="1" i="0" dirty="0">
                <a:effectLst/>
              </a:rPr>
              <a:t>. Por qué elegirlo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83F123-6C2A-F062-8392-7676E63260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4318" y="8895543"/>
            <a:ext cx="378086" cy="4596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669A47-2738-6201-4D0E-9EE198FDEB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9523" y="8891640"/>
            <a:ext cx="480393" cy="4635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4124475-88FB-8702-5B8C-DCB978781D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1529" y="8884973"/>
            <a:ext cx="285894" cy="44376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CF624FC-22B7-3BE2-7F5E-8DCA17E3795D}"/>
              </a:ext>
            </a:extLst>
          </p:cNvPr>
          <p:cNvSpPr txBox="1"/>
          <p:nvPr/>
        </p:nvSpPr>
        <p:spPr>
          <a:xfrm>
            <a:off x="2373954" y="9328734"/>
            <a:ext cx="1677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Índice potencial de calentamiento global </a:t>
            </a:r>
            <a:r>
              <a:rPr lang="es-ES" sz="1000" b="1" dirty="0">
                <a:solidFill>
                  <a:schemeClr val="accent1">
                    <a:lumMod val="75000"/>
                  </a:schemeClr>
                </a:solidFill>
              </a:rPr>
              <a:t>-22,7%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B24E068-D36D-06D6-B29C-4275559FF64E}"/>
              </a:ext>
            </a:extLst>
          </p:cNvPr>
          <p:cNvSpPr txBox="1"/>
          <p:nvPr/>
        </p:nvSpPr>
        <p:spPr>
          <a:xfrm>
            <a:off x="4116127" y="9328734"/>
            <a:ext cx="1418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Índice potencial de escasez de agua </a:t>
            </a:r>
            <a:r>
              <a:rPr lang="es-ES" sz="1000" b="1" dirty="0">
                <a:solidFill>
                  <a:schemeClr val="accent1">
                    <a:lumMod val="75000"/>
                  </a:schemeClr>
                </a:solidFill>
              </a:rPr>
              <a:t>-96,3%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836CB51-D723-356E-4A7F-540944002164}"/>
              </a:ext>
            </a:extLst>
          </p:cNvPr>
          <p:cNvSpPr txBox="1"/>
          <p:nvPr/>
        </p:nvSpPr>
        <p:spPr>
          <a:xfrm>
            <a:off x="5608767" y="9328734"/>
            <a:ext cx="1028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No utiliza fibras vírgenes</a:t>
            </a:r>
            <a:endParaRPr lang="es-E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C1C2D1-FA40-5E1C-A1D5-F0F0E0247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218" y="1704167"/>
            <a:ext cx="1593288" cy="2968028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29F71C32-2BDC-2487-5B20-53E4BE3327F1}"/>
              </a:ext>
            </a:extLst>
          </p:cNvPr>
          <p:cNvSpPr/>
          <p:nvPr/>
        </p:nvSpPr>
        <p:spPr>
          <a:xfrm>
            <a:off x="3181609" y="6028"/>
            <a:ext cx="3892954" cy="2100133"/>
          </a:xfrm>
          <a:prstGeom prst="rect">
            <a:avLst/>
          </a:prstGeom>
          <a:solidFill>
            <a:schemeClr val="accent5">
              <a:lumMod val="40000"/>
              <a:lumOff val="60000"/>
              <a:alpha val="407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046DB1-D55E-FD4E-A0E2-8F69E48DFEF3}"/>
              </a:ext>
            </a:extLst>
          </p:cNvPr>
          <p:cNvSpPr txBox="1"/>
          <p:nvPr/>
        </p:nvSpPr>
        <p:spPr>
          <a:xfrm>
            <a:off x="3181610" y="2197589"/>
            <a:ext cx="3592947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Bolsa Marinera de algodón reciclado</a:t>
            </a:r>
          </a:p>
          <a:p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Bolsa de algodón reciclado de 280 g/m</a:t>
            </a:r>
            <a:r>
              <a:rPr lang="es-ES" sz="1200" baseline="30000" dirty="0">
                <a:solidFill>
                  <a:srgbClr val="343E44"/>
                </a:solidFill>
                <a:ea typeface="Roboto" panose="02000000000000000000" pitchFamily="2" charset="0"/>
              </a:rPr>
              <a:t>2 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con cordones a modo de bandolera</a:t>
            </a:r>
            <a:endParaRPr lang="es-ES" sz="120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7478DE-95F9-7F35-C942-8B3BB90699EC}"/>
              </a:ext>
            </a:extLst>
          </p:cNvPr>
          <p:cNvSpPr txBox="1"/>
          <p:nvPr/>
        </p:nvSpPr>
        <p:spPr>
          <a:xfrm>
            <a:off x="3181611" y="3563473"/>
            <a:ext cx="3592947" cy="307777"/>
          </a:xfrm>
          <a:prstGeom prst="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77226D3-1214-7E3E-EC07-2F56685FFCA5}"/>
              </a:ext>
            </a:extLst>
          </p:cNvPr>
          <p:cNvSpPr txBox="1"/>
          <p:nvPr/>
        </p:nvSpPr>
        <p:spPr>
          <a:xfrm>
            <a:off x="1125190" y="9292757"/>
            <a:ext cx="66504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</a:rPr>
              <a:t>¿Quieres personalizarlo? ¡Consúltanos y te prepararemos un presupuesto sin compromiso!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6424E1-5C4C-23C3-1BDD-4DAE5BCC7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9" y="467227"/>
            <a:ext cx="2009340" cy="100036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1C06232-2CD5-693C-A2ED-04118DEF7B00}"/>
              </a:ext>
            </a:extLst>
          </p:cNvPr>
          <p:cNvSpPr txBox="1"/>
          <p:nvPr/>
        </p:nvSpPr>
        <p:spPr>
          <a:xfrm>
            <a:off x="3756761" y="172283"/>
            <a:ext cx="197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9000"/>
                </a:solidFill>
              </a:rPr>
              <a:t>DATOS DE INTERÉS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5ECEF4-136E-3AEB-3FAA-953F8F2BFF50}"/>
              </a:ext>
            </a:extLst>
          </p:cNvPr>
          <p:cNvSpPr txBox="1"/>
          <p:nvPr/>
        </p:nvSpPr>
        <p:spPr>
          <a:xfrm>
            <a:off x="3354307" y="556409"/>
            <a:ext cx="3262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La mayor parte del algodón reciclado se recupera mediante </a:t>
            </a:r>
            <a:r>
              <a:rPr lang="es-ES" sz="1000" b="1" dirty="0">
                <a:latin typeface="Calibri" panose="020F0502020204030204" pitchFamily="34" charset="0"/>
                <a:cs typeface="Calibri" panose="020F0502020204030204" pitchFamily="34" charset="0"/>
              </a:rPr>
              <a:t>reciclaje mecánico</a:t>
            </a: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: las telas y materiales se separan y clasifican; después de la clasificación, los tejidos pasan por una máquina que corta el tejido en hilos y los transforma posteriormente en fibra cruda.</a:t>
            </a:r>
          </a:p>
          <a:p>
            <a:pPr algn="just"/>
            <a:r>
              <a:rPr lang="es-ES" sz="1000" b="1" dirty="0">
                <a:latin typeface="Calibri" panose="020F0502020204030204" pitchFamily="34" charset="0"/>
                <a:cs typeface="Calibri" panose="020F0502020204030204" pitchFamily="34" charset="0"/>
              </a:rPr>
              <a:t>Dando nueva vida a la fibra</a:t>
            </a:r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: la cantidad de energía, agua, pesticidas y productos químicos utilizados para un material reciclado es menor que la necesaria para crear un tejido desde 0.</a:t>
            </a:r>
            <a:endParaRPr lang="es-ES" sz="1000" dirty="0">
              <a:cs typeface="Calibri" panose="020F0502020204030204" pitchFamily="34" charset="0"/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450FF15F-EF46-D149-D378-485F3B359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9000" y="162292"/>
            <a:ext cx="327761" cy="327761"/>
          </a:xfrm>
          <a:prstGeom prst="rect">
            <a:avLst/>
          </a:prstGeom>
        </p:spPr>
      </p:pic>
      <p:pic>
        <p:nvPicPr>
          <p:cNvPr id="38" name="Gráfico 37" descr="Regla">
            <a:extLst>
              <a:ext uri="{FF2B5EF4-FFF2-40B4-BE49-F238E27FC236}">
                <a16:creationId xmlns:a16="http://schemas.microsoft.com/office/drawing/2014/main" id="{98EBA5EE-673A-2074-6358-0B35D65EB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8003" y="3224182"/>
            <a:ext cx="297626" cy="297626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86C9164-2754-A30C-3319-E9D542226AE1}"/>
              </a:ext>
            </a:extLst>
          </p:cNvPr>
          <p:cNvSpPr txBox="1"/>
          <p:nvPr/>
        </p:nvSpPr>
        <p:spPr>
          <a:xfrm>
            <a:off x="3429000" y="3231121"/>
            <a:ext cx="1000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24 x 45 cm</a:t>
            </a:r>
            <a:endParaRPr lang="es-ES" sz="1200" dirty="0"/>
          </a:p>
        </p:txBody>
      </p:sp>
      <p:pic>
        <p:nvPicPr>
          <p:cNvPr id="43" name="Gráfico 42" descr="Flecha con curva ligera">
            <a:extLst>
              <a:ext uri="{FF2B5EF4-FFF2-40B4-BE49-F238E27FC236}">
                <a16:creationId xmlns:a16="http://schemas.microsoft.com/office/drawing/2014/main" id="{665D8862-BBB6-1833-FC90-FB98C297B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081" y="9209132"/>
            <a:ext cx="413469" cy="413469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386B8704-3271-A35B-8A76-58A10CCDD61F}"/>
              </a:ext>
            </a:extLst>
          </p:cNvPr>
          <p:cNvSpPr txBox="1"/>
          <p:nvPr/>
        </p:nvSpPr>
        <p:spPr>
          <a:xfrm>
            <a:off x="3429000" y="2998062"/>
            <a:ext cx="10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23118</a:t>
            </a:r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050" name="CuadroTexto 1049">
            <a:extLst>
              <a:ext uri="{FF2B5EF4-FFF2-40B4-BE49-F238E27FC236}">
                <a16:creationId xmlns:a16="http://schemas.microsoft.com/office/drawing/2014/main" id="{83D48CBA-89AD-AD50-67E3-67C0D4696CE2}"/>
              </a:ext>
            </a:extLst>
          </p:cNvPr>
          <p:cNvSpPr txBox="1"/>
          <p:nvPr/>
        </p:nvSpPr>
        <p:spPr>
          <a:xfrm>
            <a:off x="1148790" y="9543690"/>
            <a:ext cx="57621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</a:rPr>
              <a:t>CONSULTAR TARIFA DE TRANSPORTE. PLAZO DE ENTREGA PERSONALIZADA 2 SEMANAS</a:t>
            </a:r>
          </a:p>
        </p:txBody>
      </p:sp>
      <p:pic>
        <p:nvPicPr>
          <p:cNvPr id="1051" name="Imagen 1050">
            <a:extLst>
              <a:ext uri="{FF2B5EF4-FFF2-40B4-BE49-F238E27FC236}">
                <a16:creationId xmlns:a16="http://schemas.microsoft.com/office/drawing/2014/main" id="{831574B2-CB48-F0F7-0A03-DE2AA8BBE1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315" y="9576348"/>
            <a:ext cx="287800" cy="1809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B78F08-E170-5BCC-71A4-5E55760F8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1" y="4697033"/>
            <a:ext cx="588757" cy="10003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0EB44CF-48EC-DECB-2F86-4F20D6135B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855" y="4581458"/>
            <a:ext cx="770856" cy="1186981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F8C4C345-8DCB-D271-3FDB-214E8A2E6389}"/>
              </a:ext>
            </a:extLst>
          </p:cNvPr>
          <p:cNvGrpSpPr/>
          <p:nvPr/>
        </p:nvGrpSpPr>
        <p:grpSpPr>
          <a:xfrm>
            <a:off x="2053906" y="1954827"/>
            <a:ext cx="716671" cy="758446"/>
            <a:chOff x="2026529" y="1827420"/>
            <a:chExt cx="837384" cy="88619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E7AD540-B3DC-44EC-4F72-75634ABD7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044" y="1827420"/>
              <a:ext cx="774950" cy="886195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DF80589-5E9D-0964-E87B-CE507A527ECC}"/>
                </a:ext>
              </a:extLst>
            </p:cNvPr>
            <p:cNvSpPr/>
            <p:nvPr/>
          </p:nvSpPr>
          <p:spPr>
            <a:xfrm>
              <a:off x="2026529" y="1873358"/>
              <a:ext cx="837384" cy="829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3513B31-D7C1-C8E5-D340-571A3931745D}"/>
              </a:ext>
            </a:extLst>
          </p:cNvPr>
          <p:cNvSpPr txBox="1"/>
          <p:nvPr/>
        </p:nvSpPr>
        <p:spPr>
          <a:xfrm>
            <a:off x="1474238" y="5714126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225</a:t>
            </a:r>
            <a:endParaRPr lang="es-ES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3BF991-4FD6-9886-D34B-01344A7971BF}"/>
              </a:ext>
            </a:extLst>
          </p:cNvPr>
          <p:cNvSpPr txBox="1"/>
          <p:nvPr/>
        </p:nvSpPr>
        <p:spPr>
          <a:xfrm>
            <a:off x="487705" y="5697400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22</a:t>
            </a:r>
            <a:endParaRPr lang="es-ES" sz="9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6B9F60-DC87-73DC-318D-9FAD7C8BC064}"/>
              </a:ext>
            </a:extLst>
          </p:cNvPr>
          <p:cNvSpPr txBox="1"/>
          <p:nvPr/>
        </p:nvSpPr>
        <p:spPr>
          <a:xfrm>
            <a:off x="1003198" y="4524988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05</a:t>
            </a:r>
            <a:endParaRPr lang="es-ES" sz="9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74D2AB8-DF55-BA76-3A71-22D0DBD1CE56}"/>
              </a:ext>
            </a:extLst>
          </p:cNvPr>
          <p:cNvSpPr txBox="1"/>
          <p:nvPr/>
        </p:nvSpPr>
        <p:spPr>
          <a:xfrm>
            <a:off x="3181611" y="4345439"/>
            <a:ext cx="3592947" cy="307777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500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D15A374-C324-D489-6EC9-5179612A732D}"/>
              </a:ext>
            </a:extLst>
          </p:cNvPr>
          <p:cNvSpPr txBox="1"/>
          <p:nvPr/>
        </p:nvSpPr>
        <p:spPr>
          <a:xfrm>
            <a:off x="3181611" y="5151984"/>
            <a:ext cx="3592947" cy="307777"/>
          </a:xfrm>
          <a:prstGeom prst="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1.000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4713EB8-09DC-A6CC-D02C-23792584F819}"/>
              </a:ext>
            </a:extLst>
          </p:cNvPr>
          <p:cNvSpPr txBox="1"/>
          <p:nvPr/>
        </p:nvSpPr>
        <p:spPr>
          <a:xfrm>
            <a:off x="3181609" y="5618000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4BB005E-E115-D942-3FB2-E3231FD0ED65}"/>
              </a:ext>
            </a:extLst>
          </p:cNvPr>
          <p:cNvSpPr txBox="1"/>
          <p:nvPr/>
        </p:nvSpPr>
        <p:spPr>
          <a:xfrm>
            <a:off x="3181610" y="6133140"/>
            <a:ext cx="3592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Llavero flotante oval de PVC</a:t>
            </a:r>
          </a:p>
        </p:txBody>
      </p:sp>
      <p:sp>
        <p:nvSpPr>
          <p:cNvPr id="1081" name="CuadroTexto 1080">
            <a:extLst>
              <a:ext uri="{FF2B5EF4-FFF2-40B4-BE49-F238E27FC236}">
                <a16:creationId xmlns:a16="http://schemas.microsoft.com/office/drawing/2014/main" id="{14C19B97-28DA-E7AF-B42C-6BB4569877A6}"/>
              </a:ext>
            </a:extLst>
          </p:cNvPr>
          <p:cNvSpPr txBox="1"/>
          <p:nvPr/>
        </p:nvSpPr>
        <p:spPr>
          <a:xfrm>
            <a:off x="3181611" y="7073910"/>
            <a:ext cx="3592947" cy="307777"/>
          </a:xfrm>
          <a:prstGeom prst="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1082" name="CuadroTexto 1081">
            <a:extLst>
              <a:ext uri="{FF2B5EF4-FFF2-40B4-BE49-F238E27FC236}">
                <a16:creationId xmlns:a16="http://schemas.microsoft.com/office/drawing/2014/main" id="{939B464A-CD90-7909-CB96-25526DF7E598}"/>
              </a:ext>
            </a:extLst>
          </p:cNvPr>
          <p:cNvSpPr txBox="1"/>
          <p:nvPr/>
        </p:nvSpPr>
        <p:spPr>
          <a:xfrm>
            <a:off x="3181609" y="7380729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1083" name="CuadroTexto 1082">
            <a:extLst>
              <a:ext uri="{FF2B5EF4-FFF2-40B4-BE49-F238E27FC236}">
                <a16:creationId xmlns:a16="http://schemas.microsoft.com/office/drawing/2014/main" id="{68110F36-6562-F739-CF53-84C1D65197B4}"/>
              </a:ext>
            </a:extLst>
          </p:cNvPr>
          <p:cNvSpPr txBox="1"/>
          <p:nvPr/>
        </p:nvSpPr>
        <p:spPr>
          <a:xfrm>
            <a:off x="3181611" y="7791444"/>
            <a:ext cx="3592947" cy="307777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500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1084" name="CuadroTexto 1083">
            <a:extLst>
              <a:ext uri="{FF2B5EF4-FFF2-40B4-BE49-F238E27FC236}">
                <a16:creationId xmlns:a16="http://schemas.microsoft.com/office/drawing/2014/main" id="{A9F29843-46A1-1DC1-E0DC-AA6B10FFF0F2}"/>
              </a:ext>
            </a:extLst>
          </p:cNvPr>
          <p:cNvSpPr txBox="1"/>
          <p:nvPr/>
        </p:nvSpPr>
        <p:spPr>
          <a:xfrm>
            <a:off x="3181609" y="8103933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1085" name="CuadroTexto 1084">
            <a:extLst>
              <a:ext uri="{FF2B5EF4-FFF2-40B4-BE49-F238E27FC236}">
                <a16:creationId xmlns:a16="http://schemas.microsoft.com/office/drawing/2014/main" id="{1F523F05-669C-2B44-5B97-BC313995CE7F}"/>
              </a:ext>
            </a:extLst>
          </p:cNvPr>
          <p:cNvSpPr txBox="1"/>
          <p:nvPr/>
        </p:nvSpPr>
        <p:spPr>
          <a:xfrm>
            <a:off x="3181611" y="8526112"/>
            <a:ext cx="3592947" cy="307777"/>
          </a:xfrm>
          <a:prstGeom prst="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1.000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1086" name="CuadroTexto 1085">
            <a:extLst>
              <a:ext uri="{FF2B5EF4-FFF2-40B4-BE49-F238E27FC236}">
                <a16:creationId xmlns:a16="http://schemas.microsoft.com/office/drawing/2014/main" id="{B27E503B-138B-82D2-B6DD-2AA6231D2806}"/>
              </a:ext>
            </a:extLst>
          </p:cNvPr>
          <p:cNvSpPr txBox="1"/>
          <p:nvPr/>
        </p:nvSpPr>
        <p:spPr>
          <a:xfrm>
            <a:off x="3181609" y="8833889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pic>
        <p:nvPicPr>
          <p:cNvPr id="1090" name="Gráfico 1089" descr="Regla">
            <a:extLst>
              <a:ext uri="{FF2B5EF4-FFF2-40B4-BE49-F238E27FC236}">
                <a16:creationId xmlns:a16="http://schemas.microsoft.com/office/drawing/2014/main" id="{FFD63338-C131-BA5D-593F-9B24CE761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9330" y="6684774"/>
            <a:ext cx="297626" cy="297626"/>
          </a:xfrm>
          <a:prstGeom prst="rect">
            <a:avLst/>
          </a:prstGeom>
        </p:spPr>
      </p:pic>
      <p:sp>
        <p:nvSpPr>
          <p:cNvPr id="1091" name="CuadroTexto 1090">
            <a:extLst>
              <a:ext uri="{FF2B5EF4-FFF2-40B4-BE49-F238E27FC236}">
                <a16:creationId xmlns:a16="http://schemas.microsoft.com/office/drawing/2014/main" id="{EE018956-9FA3-A206-3B20-D15DD2A94EF1}"/>
              </a:ext>
            </a:extLst>
          </p:cNvPr>
          <p:cNvSpPr txBox="1"/>
          <p:nvPr/>
        </p:nvSpPr>
        <p:spPr>
          <a:xfrm>
            <a:off x="3430326" y="6691713"/>
            <a:ext cx="1229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8,5 x 3,5 x 2 cm</a:t>
            </a:r>
            <a:endParaRPr lang="es-ES" sz="1200" dirty="0"/>
          </a:p>
        </p:txBody>
      </p:sp>
      <p:sp>
        <p:nvSpPr>
          <p:cNvPr id="1092" name="CuadroTexto 1091">
            <a:extLst>
              <a:ext uri="{FF2B5EF4-FFF2-40B4-BE49-F238E27FC236}">
                <a16:creationId xmlns:a16="http://schemas.microsoft.com/office/drawing/2014/main" id="{D071DF0E-0CAF-364E-9A44-A0F33C756310}"/>
              </a:ext>
            </a:extLst>
          </p:cNvPr>
          <p:cNvSpPr txBox="1"/>
          <p:nvPr/>
        </p:nvSpPr>
        <p:spPr>
          <a:xfrm>
            <a:off x="3430327" y="6458654"/>
            <a:ext cx="10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00053</a:t>
            </a:r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1094" name="Imagen 1093">
            <a:extLst>
              <a:ext uri="{FF2B5EF4-FFF2-40B4-BE49-F238E27FC236}">
                <a16:creationId xmlns:a16="http://schemas.microsoft.com/office/drawing/2014/main" id="{7B0B756D-9C59-B837-FFC9-0D7F4CF99F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53" y="6328862"/>
            <a:ext cx="1475018" cy="1019765"/>
          </a:xfrm>
          <a:prstGeom prst="rect">
            <a:avLst/>
          </a:prstGeom>
        </p:spPr>
      </p:pic>
      <p:sp>
        <p:nvSpPr>
          <p:cNvPr id="1095" name="CuadroTexto 1094">
            <a:extLst>
              <a:ext uri="{FF2B5EF4-FFF2-40B4-BE49-F238E27FC236}">
                <a16:creationId xmlns:a16="http://schemas.microsoft.com/office/drawing/2014/main" id="{B6EDA780-56C8-95F0-14C1-53BBC1F5CDE7}"/>
              </a:ext>
            </a:extLst>
          </p:cNvPr>
          <p:cNvSpPr txBox="1"/>
          <p:nvPr/>
        </p:nvSpPr>
        <p:spPr>
          <a:xfrm>
            <a:off x="1214954" y="7098258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10</a:t>
            </a:r>
            <a:endParaRPr lang="es-ES" sz="900" dirty="0"/>
          </a:p>
        </p:txBody>
      </p:sp>
      <p:pic>
        <p:nvPicPr>
          <p:cNvPr id="1097" name="Imagen 1096">
            <a:extLst>
              <a:ext uri="{FF2B5EF4-FFF2-40B4-BE49-F238E27FC236}">
                <a16:creationId xmlns:a16="http://schemas.microsoft.com/office/drawing/2014/main" id="{DEF4F155-67B6-E121-3DA8-6CF0A1D271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69" y="7525422"/>
            <a:ext cx="618081" cy="397845"/>
          </a:xfrm>
          <a:prstGeom prst="rect">
            <a:avLst/>
          </a:prstGeom>
        </p:spPr>
      </p:pic>
      <p:sp>
        <p:nvSpPr>
          <p:cNvPr id="1098" name="CuadroTexto 1097">
            <a:extLst>
              <a:ext uri="{FF2B5EF4-FFF2-40B4-BE49-F238E27FC236}">
                <a16:creationId xmlns:a16="http://schemas.microsoft.com/office/drawing/2014/main" id="{C7D261F0-8773-102F-EF32-A99D5548FDAF}"/>
              </a:ext>
            </a:extLst>
          </p:cNvPr>
          <p:cNvSpPr txBox="1"/>
          <p:nvPr/>
        </p:nvSpPr>
        <p:spPr>
          <a:xfrm>
            <a:off x="299884" y="7897154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01</a:t>
            </a:r>
            <a:endParaRPr lang="es-ES" sz="900" dirty="0"/>
          </a:p>
        </p:txBody>
      </p:sp>
      <p:pic>
        <p:nvPicPr>
          <p:cNvPr id="1099" name="Imagen 1098">
            <a:extLst>
              <a:ext uri="{FF2B5EF4-FFF2-40B4-BE49-F238E27FC236}">
                <a16:creationId xmlns:a16="http://schemas.microsoft.com/office/drawing/2014/main" id="{5CEE565A-A21F-0863-813F-902B04F59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41" y="7527682"/>
            <a:ext cx="618081" cy="393324"/>
          </a:xfrm>
          <a:prstGeom prst="rect">
            <a:avLst/>
          </a:prstGeom>
        </p:spPr>
      </p:pic>
      <p:sp>
        <p:nvSpPr>
          <p:cNvPr id="1100" name="CuadroTexto 1099">
            <a:extLst>
              <a:ext uri="{FF2B5EF4-FFF2-40B4-BE49-F238E27FC236}">
                <a16:creationId xmlns:a16="http://schemas.microsoft.com/office/drawing/2014/main" id="{583574D7-6153-42B4-8605-101E5272AD28}"/>
              </a:ext>
            </a:extLst>
          </p:cNvPr>
          <p:cNvSpPr txBox="1"/>
          <p:nvPr/>
        </p:nvSpPr>
        <p:spPr>
          <a:xfrm>
            <a:off x="1089156" y="7897154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02</a:t>
            </a:r>
            <a:endParaRPr lang="es-ES" sz="900" dirty="0"/>
          </a:p>
        </p:txBody>
      </p:sp>
      <p:pic>
        <p:nvPicPr>
          <p:cNvPr id="1101" name="Imagen 1100">
            <a:extLst>
              <a:ext uri="{FF2B5EF4-FFF2-40B4-BE49-F238E27FC236}">
                <a16:creationId xmlns:a16="http://schemas.microsoft.com/office/drawing/2014/main" id="{DEDD3461-4649-362C-A240-CA8F8DF042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742" y="7527085"/>
            <a:ext cx="598823" cy="394519"/>
          </a:xfrm>
          <a:prstGeom prst="rect">
            <a:avLst/>
          </a:prstGeom>
        </p:spPr>
      </p:pic>
      <p:sp>
        <p:nvSpPr>
          <p:cNvPr id="1102" name="CuadroTexto 1101">
            <a:extLst>
              <a:ext uri="{FF2B5EF4-FFF2-40B4-BE49-F238E27FC236}">
                <a16:creationId xmlns:a16="http://schemas.microsoft.com/office/drawing/2014/main" id="{AA6BFDCD-E915-D8D4-FAC7-FDFC9DD25FB8}"/>
              </a:ext>
            </a:extLst>
          </p:cNvPr>
          <p:cNvSpPr txBox="1"/>
          <p:nvPr/>
        </p:nvSpPr>
        <p:spPr>
          <a:xfrm>
            <a:off x="1878428" y="7897154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03</a:t>
            </a:r>
            <a:endParaRPr lang="es-ES" sz="900" dirty="0"/>
          </a:p>
        </p:txBody>
      </p:sp>
      <p:pic>
        <p:nvPicPr>
          <p:cNvPr id="1103" name="Imagen 1102">
            <a:extLst>
              <a:ext uri="{FF2B5EF4-FFF2-40B4-BE49-F238E27FC236}">
                <a16:creationId xmlns:a16="http://schemas.microsoft.com/office/drawing/2014/main" id="{0A1CCC4F-5FED-26B7-3F41-07B1957283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25" y="8211076"/>
            <a:ext cx="618081" cy="393324"/>
          </a:xfrm>
          <a:prstGeom prst="rect">
            <a:avLst/>
          </a:prstGeom>
        </p:spPr>
      </p:pic>
      <p:sp>
        <p:nvSpPr>
          <p:cNvPr id="1104" name="CuadroTexto 1103">
            <a:extLst>
              <a:ext uri="{FF2B5EF4-FFF2-40B4-BE49-F238E27FC236}">
                <a16:creationId xmlns:a16="http://schemas.microsoft.com/office/drawing/2014/main" id="{4B4A808C-08EF-81A3-2892-6065EEB7B94A}"/>
              </a:ext>
            </a:extLst>
          </p:cNvPr>
          <p:cNvSpPr txBox="1"/>
          <p:nvPr/>
        </p:nvSpPr>
        <p:spPr>
          <a:xfrm>
            <a:off x="655340" y="8580548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04</a:t>
            </a:r>
            <a:endParaRPr lang="es-ES" sz="900" dirty="0"/>
          </a:p>
        </p:txBody>
      </p:sp>
      <p:pic>
        <p:nvPicPr>
          <p:cNvPr id="1105" name="Imagen 1104">
            <a:extLst>
              <a:ext uri="{FF2B5EF4-FFF2-40B4-BE49-F238E27FC236}">
                <a16:creationId xmlns:a16="http://schemas.microsoft.com/office/drawing/2014/main" id="{E9063FAD-4886-6E66-C4B8-D881196951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404" y="8210479"/>
            <a:ext cx="605868" cy="394519"/>
          </a:xfrm>
          <a:prstGeom prst="rect">
            <a:avLst/>
          </a:prstGeom>
        </p:spPr>
      </p:pic>
      <p:sp>
        <p:nvSpPr>
          <p:cNvPr id="1106" name="CuadroTexto 1105">
            <a:extLst>
              <a:ext uri="{FF2B5EF4-FFF2-40B4-BE49-F238E27FC236}">
                <a16:creationId xmlns:a16="http://schemas.microsoft.com/office/drawing/2014/main" id="{D0D40590-B9BF-4E09-7ADA-BB4D5294F81F}"/>
              </a:ext>
            </a:extLst>
          </p:cNvPr>
          <p:cNvSpPr txBox="1"/>
          <p:nvPr/>
        </p:nvSpPr>
        <p:spPr>
          <a:xfrm>
            <a:off x="1444612" y="8580548"/>
            <a:ext cx="6610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rgbClr val="343E44"/>
                </a:solidFill>
                <a:ea typeface="Roboto" panose="02000000000000000000" pitchFamily="2" charset="0"/>
              </a:rPr>
              <a:t>Color 06</a:t>
            </a:r>
            <a:endParaRPr lang="es-E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7AD2E0-346C-A20D-D93F-5A39B851DF39}"/>
              </a:ext>
            </a:extLst>
          </p:cNvPr>
          <p:cNvSpPr txBox="1"/>
          <p:nvPr/>
        </p:nvSpPr>
        <p:spPr>
          <a:xfrm>
            <a:off x="3181609" y="5452400"/>
            <a:ext cx="89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ea typeface="Roboto" panose="02000000000000000000" pitchFamily="2" charset="0"/>
              </a:rPr>
              <a:t>Color 22</a:t>
            </a:r>
            <a:endParaRPr lang="es-ES" sz="1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588DC-22B1-9647-BBA3-505331791B93}"/>
              </a:ext>
            </a:extLst>
          </p:cNvPr>
          <p:cNvSpPr txBox="1"/>
          <p:nvPr/>
        </p:nvSpPr>
        <p:spPr>
          <a:xfrm>
            <a:off x="4823209" y="5618000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3E9F89-D4D7-74FD-06E7-5183A8776ECC}"/>
              </a:ext>
            </a:extLst>
          </p:cNvPr>
          <p:cNvSpPr txBox="1"/>
          <p:nvPr/>
        </p:nvSpPr>
        <p:spPr>
          <a:xfrm>
            <a:off x="4823209" y="5452400"/>
            <a:ext cx="89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ea typeface="Roboto" panose="02000000000000000000" pitchFamily="2" charset="0"/>
              </a:rPr>
              <a:t>Otros colores</a:t>
            </a:r>
            <a:endParaRPr lang="es-ES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8994EF-5750-0AE4-0377-4C8D344826FD}"/>
              </a:ext>
            </a:extLst>
          </p:cNvPr>
          <p:cNvSpPr txBox="1"/>
          <p:nvPr/>
        </p:nvSpPr>
        <p:spPr>
          <a:xfrm>
            <a:off x="3181609" y="4804400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94F53E-D28B-04E5-02BE-31595D97D268}"/>
              </a:ext>
            </a:extLst>
          </p:cNvPr>
          <p:cNvSpPr txBox="1"/>
          <p:nvPr/>
        </p:nvSpPr>
        <p:spPr>
          <a:xfrm>
            <a:off x="3181609" y="4646000"/>
            <a:ext cx="89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ea typeface="Roboto" panose="02000000000000000000" pitchFamily="2" charset="0"/>
              </a:rPr>
              <a:t>Color 22</a:t>
            </a:r>
            <a:endParaRPr lang="es-ES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E8573A-7A5C-3D13-6134-4BB6E76FF934}"/>
              </a:ext>
            </a:extLst>
          </p:cNvPr>
          <p:cNvSpPr txBox="1"/>
          <p:nvPr/>
        </p:nvSpPr>
        <p:spPr>
          <a:xfrm>
            <a:off x="4823209" y="4804400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470F3A-AA20-142D-5A3F-DA53EE027554}"/>
              </a:ext>
            </a:extLst>
          </p:cNvPr>
          <p:cNvSpPr txBox="1"/>
          <p:nvPr/>
        </p:nvSpPr>
        <p:spPr>
          <a:xfrm>
            <a:off x="4823209" y="4646000"/>
            <a:ext cx="89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ea typeface="Roboto" panose="02000000000000000000" pitchFamily="2" charset="0"/>
              </a:rPr>
              <a:t>Otros colores</a:t>
            </a:r>
            <a:endParaRPr lang="es-ES" sz="1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DA7F4E-290D-C8C5-8394-3BAF6308CCEE}"/>
              </a:ext>
            </a:extLst>
          </p:cNvPr>
          <p:cNvSpPr txBox="1"/>
          <p:nvPr/>
        </p:nvSpPr>
        <p:spPr>
          <a:xfrm>
            <a:off x="3181609" y="4012400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AACBF7A-892F-DDCF-3B9F-DF44FB6D1B3E}"/>
              </a:ext>
            </a:extLst>
          </p:cNvPr>
          <p:cNvSpPr txBox="1"/>
          <p:nvPr/>
        </p:nvSpPr>
        <p:spPr>
          <a:xfrm>
            <a:off x="3181609" y="3854000"/>
            <a:ext cx="89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ea typeface="Roboto" panose="02000000000000000000" pitchFamily="2" charset="0"/>
              </a:rPr>
              <a:t>Color 22</a:t>
            </a:r>
            <a:endParaRPr lang="es-ES" sz="1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6521D8F-BB5C-F544-B9C3-8C243A61AD78}"/>
              </a:ext>
            </a:extLst>
          </p:cNvPr>
          <p:cNvSpPr txBox="1"/>
          <p:nvPr/>
        </p:nvSpPr>
        <p:spPr>
          <a:xfrm>
            <a:off x="4823209" y="4012400"/>
            <a:ext cx="111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a typeface="Roboto" panose="02000000000000000000" pitchFamily="2" charset="0"/>
              </a:rPr>
              <a:t>X,XX €/</a:t>
            </a:r>
            <a:r>
              <a:rPr lang="es-ES" sz="1600" b="1" dirty="0" err="1">
                <a:ea typeface="Roboto" panose="02000000000000000000" pitchFamily="2" charset="0"/>
              </a:rPr>
              <a:t>ud.</a:t>
            </a:r>
            <a:r>
              <a:rPr lang="es-ES" sz="16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528F30D-3782-9C7B-1227-DA63B83E9126}"/>
              </a:ext>
            </a:extLst>
          </p:cNvPr>
          <p:cNvSpPr txBox="1"/>
          <p:nvPr/>
        </p:nvSpPr>
        <p:spPr>
          <a:xfrm>
            <a:off x="4823209" y="3854000"/>
            <a:ext cx="893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ea typeface="Roboto" panose="02000000000000000000" pitchFamily="2" charset="0"/>
              </a:rPr>
              <a:t>Otros colores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356842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cha Algodon natural 19120 v1" id="{ACC86B87-158D-9947-9178-8A3B97AF7638}" vid="{371AE818-3435-C446-A754-0B07B4F508A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355</Words>
  <Application>Microsoft Macintosh PowerPoint</Application>
  <PresentationFormat>A4 (210 x 297 mm)</PresentationFormat>
  <Paragraphs>66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Microsoft Office User</cp:lastModifiedBy>
  <cp:revision>60</cp:revision>
  <cp:lastPrinted>2024-05-03T11:32:35Z</cp:lastPrinted>
  <dcterms:created xsi:type="dcterms:W3CDTF">2024-01-19T08:13:00Z</dcterms:created>
  <dcterms:modified xsi:type="dcterms:W3CDTF">2024-05-06T06:08:03Z</dcterms:modified>
</cp:coreProperties>
</file>